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5"/>
  </p:sldMasterIdLst>
  <p:notesMasterIdLst>
    <p:notesMasterId r:id="rId45"/>
  </p:notesMasterIdLst>
  <p:handoutMasterIdLst>
    <p:handoutMasterId r:id="rId46"/>
  </p:handoutMasterIdLst>
  <p:sldIdLst>
    <p:sldId id="256" r:id="rId6"/>
    <p:sldId id="279" r:id="rId7"/>
    <p:sldId id="270" r:id="rId8"/>
    <p:sldId id="278" r:id="rId9"/>
    <p:sldId id="294" r:id="rId10"/>
    <p:sldId id="265" r:id="rId11"/>
    <p:sldId id="295" r:id="rId12"/>
    <p:sldId id="261" r:id="rId13"/>
    <p:sldId id="296" r:id="rId14"/>
    <p:sldId id="262" r:id="rId15"/>
    <p:sldId id="297" r:id="rId16"/>
    <p:sldId id="263" r:id="rId17"/>
    <p:sldId id="298" r:id="rId18"/>
    <p:sldId id="264" r:id="rId19"/>
    <p:sldId id="299" r:id="rId20"/>
    <p:sldId id="267" r:id="rId21"/>
    <p:sldId id="300" r:id="rId22"/>
    <p:sldId id="268" r:id="rId23"/>
    <p:sldId id="301" r:id="rId24"/>
    <p:sldId id="269" r:id="rId25"/>
    <p:sldId id="302" r:id="rId26"/>
    <p:sldId id="304" r:id="rId27"/>
    <p:sldId id="266" r:id="rId28"/>
    <p:sldId id="303" r:id="rId29"/>
    <p:sldId id="272" r:id="rId30"/>
    <p:sldId id="273" r:id="rId31"/>
    <p:sldId id="286" r:id="rId32"/>
    <p:sldId id="280" r:id="rId33"/>
    <p:sldId id="292" r:id="rId34"/>
    <p:sldId id="282" r:id="rId35"/>
    <p:sldId id="287" r:id="rId36"/>
    <p:sldId id="283" r:id="rId37"/>
    <p:sldId id="288" r:id="rId38"/>
    <p:sldId id="281" r:id="rId39"/>
    <p:sldId id="290" r:id="rId40"/>
    <p:sldId id="284" r:id="rId41"/>
    <p:sldId id="291" r:id="rId42"/>
    <p:sldId id="285" r:id="rId43"/>
    <p:sldId id="289" r:id="rId44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8A318"/>
    <a:srgbClr val="FFFF66"/>
    <a:srgbClr val="1E7A20"/>
    <a:srgbClr val="08900E"/>
    <a:srgbClr val="B6D888"/>
    <a:srgbClr val="7FFF61"/>
    <a:srgbClr val="9FEA76"/>
    <a:srgbClr val="169701"/>
    <a:srgbClr val="80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3ACDB0-7E3E-4944-8341-BFF74AB79B20}" v="1" dt="2020-04-06T21:18:48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1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84A58-1E21-4203-B245-27F08798420C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B2F09A6-150D-4EF5-8DA6-10DD48BEBD87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No tener activo el antivirus.</a:t>
          </a:r>
        </a:p>
      </dgm:t>
    </dgm:pt>
    <dgm:pt modelId="{000E16C5-0FC7-4FD5-9AEC-5D3486767C4C}" type="parTrans" cxnId="{E17E21A5-86D1-418A-A8FF-EBA4C759A3D7}">
      <dgm:prSet/>
      <dgm:spPr/>
      <dgm:t>
        <a:bodyPr/>
        <a:lstStyle/>
        <a:p>
          <a:endParaRPr lang="es-CO"/>
        </a:p>
      </dgm:t>
    </dgm:pt>
    <dgm:pt modelId="{83CBAE1A-A549-4CCE-8421-38816A06F949}" type="sibTrans" cxnId="{E17E21A5-86D1-418A-A8FF-EBA4C759A3D7}">
      <dgm:prSet/>
      <dgm:spPr/>
      <dgm:t>
        <a:bodyPr/>
        <a:lstStyle/>
        <a:p>
          <a:endParaRPr lang="es-CO"/>
        </a:p>
      </dgm:t>
    </dgm:pt>
    <dgm:pt modelId="{7D42DBFE-7DC4-4A12-9C4F-99291AB68FDB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Mensaje de alerta en el equipo.</a:t>
          </a:r>
        </a:p>
      </dgm:t>
    </dgm:pt>
    <dgm:pt modelId="{EBBB1C7C-CCD6-47A5-A940-01E04242D4E0}" type="parTrans" cxnId="{D94B4BE1-40F6-47BC-9957-55ED02E9BA62}">
      <dgm:prSet/>
      <dgm:spPr/>
      <dgm:t>
        <a:bodyPr/>
        <a:lstStyle/>
        <a:p>
          <a:endParaRPr lang="es-CO"/>
        </a:p>
      </dgm:t>
    </dgm:pt>
    <dgm:pt modelId="{C313B76C-BE9B-4C1B-B302-AE14127CE09B}" type="sibTrans" cxnId="{D94B4BE1-40F6-47BC-9957-55ED02E9BA62}">
      <dgm:prSet/>
      <dgm:spPr/>
      <dgm:t>
        <a:bodyPr/>
        <a:lstStyle/>
        <a:p>
          <a:endParaRPr lang="es-CO"/>
        </a:p>
      </dgm:t>
    </dgm:pt>
    <dgm:pt modelId="{6246861C-9471-4EE2-867D-70C367B88035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Infección por virus en el equipo.</a:t>
          </a:r>
        </a:p>
      </dgm:t>
    </dgm:pt>
    <dgm:pt modelId="{0101469B-FCF4-4878-B945-B88ECA4992C0}" type="parTrans" cxnId="{F6196D61-9A96-420F-A08B-7382F9CEA885}">
      <dgm:prSet/>
      <dgm:spPr/>
      <dgm:t>
        <a:bodyPr/>
        <a:lstStyle/>
        <a:p>
          <a:endParaRPr lang="es-CO"/>
        </a:p>
      </dgm:t>
    </dgm:pt>
    <dgm:pt modelId="{EDF44E19-14C6-4388-998F-816F6957CACF}" type="sibTrans" cxnId="{F6196D61-9A96-420F-A08B-7382F9CEA885}">
      <dgm:prSet/>
      <dgm:spPr/>
      <dgm:t>
        <a:bodyPr/>
        <a:lstStyle/>
        <a:p>
          <a:endParaRPr lang="es-CO"/>
        </a:p>
      </dgm:t>
    </dgm:pt>
    <dgm:pt modelId="{946B497B-F079-4F00-8562-8A556FE6DDC3}" type="pres">
      <dgm:prSet presAssocID="{D5284A58-1E21-4203-B245-27F08798420C}" presName="CompostProcess" presStyleCnt="0">
        <dgm:presLayoutVars>
          <dgm:dir/>
          <dgm:resizeHandles val="exact"/>
        </dgm:presLayoutVars>
      </dgm:prSet>
      <dgm:spPr/>
    </dgm:pt>
    <dgm:pt modelId="{8B89E591-4512-4A8A-8AB5-9896AE7E91D0}" type="pres">
      <dgm:prSet presAssocID="{D5284A58-1E21-4203-B245-27F08798420C}" presName="arrow" presStyleLbl="bgShp" presStyleIdx="0" presStyleCnt="1" custLinFactNeighborX="0" custLinFactNeighborY="-315"/>
      <dgm:spPr/>
    </dgm:pt>
    <dgm:pt modelId="{F5FBD17A-FE51-453B-98AC-B654F48BF916}" type="pres">
      <dgm:prSet presAssocID="{D5284A58-1E21-4203-B245-27F08798420C}" presName="linearProcess" presStyleCnt="0"/>
      <dgm:spPr/>
    </dgm:pt>
    <dgm:pt modelId="{BB56BD6C-6B83-448C-9E7F-42F0C0A2B3BF}" type="pres">
      <dgm:prSet presAssocID="{4B2F09A6-150D-4EF5-8DA6-10DD48BEBD87}" presName="textNode" presStyleLbl="node1" presStyleIdx="0" presStyleCnt="3" custScaleX="92211" custScaleY="102805">
        <dgm:presLayoutVars>
          <dgm:bulletEnabled val="1"/>
        </dgm:presLayoutVars>
      </dgm:prSet>
      <dgm:spPr/>
    </dgm:pt>
    <dgm:pt modelId="{9B65EFBF-4E50-4B9F-AC64-72522ECF8C93}" type="pres">
      <dgm:prSet presAssocID="{83CBAE1A-A549-4CCE-8421-38816A06F949}" presName="sibTrans" presStyleCnt="0"/>
      <dgm:spPr/>
    </dgm:pt>
    <dgm:pt modelId="{AAE021DC-F959-4A22-972C-05C2D2CB7E1A}" type="pres">
      <dgm:prSet presAssocID="{7D42DBFE-7DC4-4A12-9C4F-99291AB68FDB}" presName="textNode" presStyleLbl="node1" presStyleIdx="1" presStyleCnt="3" custScaleX="87593" custScaleY="101321">
        <dgm:presLayoutVars>
          <dgm:bulletEnabled val="1"/>
        </dgm:presLayoutVars>
      </dgm:prSet>
      <dgm:spPr/>
    </dgm:pt>
    <dgm:pt modelId="{C9E02E12-92F1-4D9A-9AAB-748C0406EE9B}" type="pres">
      <dgm:prSet presAssocID="{C313B76C-BE9B-4C1B-B302-AE14127CE09B}" presName="sibTrans" presStyleCnt="0"/>
      <dgm:spPr/>
    </dgm:pt>
    <dgm:pt modelId="{B2A639B9-13A3-433D-8808-901F29D43CF8}" type="pres">
      <dgm:prSet presAssocID="{6246861C-9471-4EE2-867D-70C367B88035}" presName="textNode" presStyleLbl="node1" presStyleIdx="2" presStyleCnt="3" custScaleX="95998" custScaleY="102805">
        <dgm:presLayoutVars>
          <dgm:bulletEnabled val="1"/>
        </dgm:presLayoutVars>
      </dgm:prSet>
      <dgm:spPr/>
    </dgm:pt>
  </dgm:ptLst>
  <dgm:cxnLst>
    <dgm:cxn modelId="{444B4B2F-060E-42AD-A1D3-8E9EEEBA2081}" type="presOf" srcId="{7D42DBFE-7DC4-4A12-9C4F-99291AB68FDB}" destId="{AAE021DC-F959-4A22-972C-05C2D2CB7E1A}" srcOrd="0" destOrd="0" presId="urn:microsoft.com/office/officeart/2005/8/layout/hProcess9"/>
    <dgm:cxn modelId="{F6196D61-9A96-420F-A08B-7382F9CEA885}" srcId="{D5284A58-1E21-4203-B245-27F08798420C}" destId="{6246861C-9471-4EE2-867D-70C367B88035}" srcOrd="2" destOrd="0" parTransId="{0101469B-FCF4-4878-B945-B88ECA4992C0}" sibTransId="{EDF44E19-14C6-4388-998F-816F6957CACF}"/>
    <dgm:cxn modelId="{0530E141-EFFB-4946-9A0D-E33CA8D6F12A}" type="presOf" srcId="{D5284A58-1E21-4203-B245-27F08798420C}" destId="{946B497B-F079-4F00-8562-8A556FE6DDC3}" srcOrd="0" destOrd="0" presId="urn:microsoft.com/office/officeart/2005/8/layout/hProcess9"/>
    <dgm:cxn modelId="{3A53296A-153A-4665-8ADD-1F18F213CD0A}" type="presOf" srcId="{6246861C-9471-4EE2-867D-70C367B88035}" destId="{B2A639B9-13A3-433D-8808-901F29D43CF8}" srcOrd="0" destOrd="0" presId="urn:microsoft.com/office/officeart/2005/8/layout/hProcess9"/>
    <dgm:cxn modelId="{5336BE81-1130-45E6-9A7B-45848EA85974}" type="presOf" srcId="{4B2F09A6-150D-4EF5-8DA6-10DD48BEBD87}" destId="{BB56BD6C-6B83-448C-9E7F-42F0C0A2B3BF}" srcOrd="0" destOrd="0" presId="urn:microsoft.com/office/officeart/2005/8/layout/hProcess9"/>
    <dgm:cxn modelId="{E17E21A5-86D1-418A-A8FF-EBA4C759A3D7}" srcId="{D5284A58-1E21-4203-B245-27F08798420C}" destId="{4B2F09A6-150D-4EF5-8DA6-10DD48BEBD87}" srcOrd="0" destOrd="0" parTransId="{000E16C5-0FC7-4FD5-9AEC-5D3486767C4C}" sibTransId="{83CBAE1A-A549-4CCE-8421-38816A06F949}"/>
    <dgm:cxn modelId="{D94B4BE1-40F6-47BC-9957-55ED02E9BA62}" srcId="{D5284A58-1E21-4203-B245-27F08798420C}" destId="{7D42DBFE-7DC4-4A12-9C4F-99291AB68FDB}" srcOrd="1" destOrd="0" parTransId="{EBBB1C7C-CCD6-47A5-A940-01E04242D4E0}" sibTransId="{C313B76C-BE9B-4C1B-B302-AE14127CE09B}"/>
    <dgm:cxn modelId="{5F91ECB4-FC80-4140-B738-CD662A6F2EB9}" type="presParOf" srcId="{946B497B-F079-4F00-8562-8A556FE6DDC3}" destId="{8B89E591-4512-4A8A-8AB5-9896AE7E91D0}" srcOrd="0" destOrd="0" presId="urn:microsoft.com/office/officeart/2005/8/layout/hProcess9"/>
    <dgm:cxn modelId="{669A55F3-3E0B-4EBF-9ECE-E1DB242137CF}" type="presParOf" srcId="{946B497B-F079-4F00-8562-8A556FE6DDC3}" destId="{F5FBD17A-FE51-453B-98AC-B654F48BF916}" srcOrd="1" destOrd="0" presId="urn:microsoft.com/office/officeart/2005/8/layout/hProcess9"/>
    <dgm:cxn modelId="{C4207FA6-9DA3-497A-9C8B-FC7583C3C9A6}" type="presParOf" srcId="{F5FBD17A-FE51-453B-98AC-B654F48BF916}" destId="{BB56BD6C-6B83-448C-9E7F-42F0C0A2B3BF}" srcOrd="0" destOrd="0" presId="urn:microsoft.com/office/officeart/2005/8/layout/hProcess9"/>
    <dgm:cxn modelId="{50F2ECCE-7DA7-4476-984D-2A0E6CC6A1F6}" type="presParOf" srcId="{F5FBD17A-FE51-453B-98AC-B654F48BF916}" destId="{9B65EFBF-4E50-4B9F-AC64-72522ECF8C93}" srcOrd="1" destOrd="0" presId="urn:microsoft.com/office/officeart/2005/8/layout/hProcess9"/>
    <dgm:cxn modelId="{12CCFDEC-51E2-415C-A429-477933F1F39A}" type="presParOf" srcId="{F5FBD17A-FE51-453B-98AC-B654F48BF916}" destId="{AAE021DC-F959-4A22-972C-05C2D2CB7E1A}" srcOrd="2" destOrd="0" presId="urn:microsoft.com/office/officeart/2005/8/layout/hProcess9"/>
    <dgm:cxn modelId="{21BB6D8F-4081-4529-9934-0712DF2E2949}" type="presParOf" srcId="{F5FBD17A-FE51-453B-98AC-B654F48BF916}" destId="{C9E02E12-92F1-4D9A-9AAB-748C0406EE9B}" srcOrd="3" destOrd="0" presId="urn:microsoft.com/office/officeart/2005/8/layout/hProcess9"/>
    <dgm:cxn modelId="{9BAE6D75-AF26-4041-AFD3-98FBE73A7965}" type="presParOf" srcId="{F5FBD17A-FE51-453B-98AC-B654F48BF916}" destId="{B2A639B9-13A3-433D-8808-901F29D43CF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8EA404-8158-4227-BAA1-F6AC0E3A813B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3A30C72-9C48-4AF8-9AFD-44E215203E43}">
      <dgm:prSet phldrT="[Texto]" custT="1"/>
      <dgm:spPr/>
      <dgm:t>
        <a:bodyPr/>
        <a:lstStyle/>
        <a:p>
          <a:r>
            <a:rPr lang="es-CO" sz="2000" dirty="0">
              <a:latin typeface="Maiandra GD" panose="020E0502030308020204" pitchFamily="34" charset="0"/>
            </a:rPr>
            <a:t>Activos en mal estado que no cuenten con los controles definidos por la empresa</a:t>
          </a:r>
          <a:r>
            <a:rPr lang="es-CO" sz="1900" dirty="0">
              <a:latin typeface="Maiandra GD" panose="020E0502030308020204" pitchFamily="34" charset="0"/>
            </a:rPr>
            <a:t>.</a:t>
          </a:r>
        </a:p>
      </dgm:t>
    </dgm:pt>
    <dgm:pt modelId="{F2273CAB-52A3-46FE-9ADA-2EADDD512DF7}" type="parTrans" cxnId="{D2123386-4F23-4504-A0CA-635FC31226C9}">
      <dgm:prSet/>
      <dgm:spPr/>
      <dgm:t>
        <a:bodyPr/>
        <a:lstStyle/>
        <a:p>
          <a:endParaRPr lang="es-CO"/>
        </a:p>
      </dgm:t>
    </dgm:pt>
    <dgm:pt modelId="{5B0562C5-A5A6-46AC-8B55-0989DF5C7820}" type="sibTrans" cxnId="{D2123386-4F23-4504-A0CA-635FC31226C9}">
      <dgm:prSet/>
      <dgm:spPr/>
      <dgm:t>
        <a:bodyPr/>
        <a:lstStyle/>
        <a:p>
          <a:endParaRPr lang="es-CO"/>
        </a:p>
      </dgm:t>
    </dgm:pt>
    <dgm:pt modelId="{A059BFB6-3F0F-4F22-9A6A-64E930257747}">
      <dgm:prSet phldrT="[Texto]" custT="1"/>
      <dgm:spPr/>
      <dgm:t>
        <a:bodyPr/>
        <a:lstStyle/>
        <a:p>
          <a:r>
            <a:rPr lang="es-CO" sz="2100" dirty="0">
              <a:latin typeface="Maiandra GD" panose="020E0502030308020204" pitchFamily="34" charset="0"/>
            </a:rPr>
            <a:t>Alertas del equipo reportando su estado.</a:t>
          </a:r>
        </a:p>
      </dgm:t>
    </dgm:pt>
    <dgm:pt modelId="{FD664AC7-E456-4339-A9F7-7E9F1670A038}" type="parTrans" cxnId="{8FDBD78D-7350-4E9B-B66F-79047CC7A7E0}">
      <dgm:prSet/>
      <dgm:spPr/>
      <dgm:t>
        <a:bodyPr/>
        <a:lstStyle/>
        <a:p>
          <a:endParaRPr lang="es-CO"/>
        </a:p>
      </dgm:t>
    </dgm:pt>
    <dgm:pt modelId="{FB737D23-9C05-458A-B206-D4AFB285DC5E}" type="sibTrans" cxnId="{8FDBD78D-7350-4E9B-B66F-79047CC7A7E0}">
      <dgm:prSet/>
      <dgm:spPr/>
      <dgm:t>
        <a:bodyPr/>
        <a:lstStyle/>
        <a:p>
          <a:endParaRPr lang="es-CO"/>
        </a:p>
      </dgm:t>
    </dgm:pt>
    <dgm:pt modelId="{A7E99272-316F-4493-90D8-8370FB023013}">
      <dgm:prSet phldrT="[Texto]" custT="1"/>
      <dgm:spPr/>
      <dgm:t>
        <a:bodyPr/>
        <a:lstStyle/>
        <a:p>
          <a:r>
            <a:rPr lang="es-CO" sz="2000" dirty="0">
              <a:latin typeface="Maiandra GD" panose="020E0502030308020204" pitchFamily="34" charset="0"/>
            </a:rPr>
            <a:t>Pérdida de la información almacenada en el equipo o pérdida total del activo.</a:t>
          </a:r>
        </a:p>
      </dgm:t>
    </dgm:pt>
    <dgm:pt modelId="{4DCDE9B3-335C-4BE1-B9D8-C6DD62759581}" type="parTrans" cxnId="{A90EA76E-0CFC-41DF-AB97-604744320800}">
      <dgm:prSet/>
      <dgm:spPr/>
      <dgm:t>
        <a:bodyPr/>
        <a:lstStyle/>
        <a:p>
          <a:endParaRPr lang="es-CO"/>
        </a:p>
      </dgm:t>
    </dgm:pt>
    <dgm:pt modelId="{E217C096-6AEA-4302-8371-8A6D742734EB}" type="sibTrans" cxnId="{A90EA76E-0CFC-41DF-AB97-604744320800}">
      <dgm:prSet/>
      <dgm:spPr/>
      <dgm:t>
        <a:bodyPr/>
        <a:lstStyle/>
        <a:p>
          <a:endParaRPr lang="es-CO"/>
        </a:p>
      </dgm:t>
    </dgm:pt>
    <dgm:pt modelId="{A4EC5598-FCC1-49F9-9057-2BBDEC8E3257}" type="pres">
      <dgm:prSet presAssocID="{788EA404-8158-4227-BAA1-F6AC0E3A813B}" presName="CompostProcess" presStyleCnt="0">
        <dgm:presLayoutVars>
          <dgm:dir/>
          <dgm:resizeHandles val="exact"/>
        </dgm:presLayoutVars>
      </dgm:prSet>
      <dgm:spPr/>
    </dgm:pt>
    <dgm:pt modelId="{4F915E92-80B0-47FD-B935-28A6430D8844}" type="pres">
      <dgm:prSet presAssocID="{788EA404-8158-4227-BAA1-F6AC0E3A813B}" presName="arrow" presStyleLbl="bgShp" presStyleIdx="0" presStyleCnt="1"/>
      <dgm:spPr/>
    </dgm:pt>
    <dgm:pt modelId="{CE5BD6CE-BB94-44DF-A5C8-84E0D5702E29}" type="pres">
      <dgm:prSet presAssocID="{788EA404-8158-4227-BAA1-F6AC0E3A813B}" presName="linearProcess" presStyleCnt="0"/>
      <dgm:spPr/>
    </dgm:pt>
    <dgm:pt modelId="{DE7AB9AE-04F1-4B59-9E68-6AF5A5110A9F}" type="pres">
      <dgm:prSet presAssocID="{43A30C72-9C48-4AF8-9AFD-44E215203E43}" presName="textNode" presStyleLbl="node1" presStyleIdx="0" presStyleCnt="3">
        <dgm:presLayoutVars>
          <dgm:bulletEnabled val="1"/>
        </dgm:presLayoutVars>
      </dgm:prSet>
      <dgm:spPr/>
    </dgm:pt>
    <dgm:pt modelId="{770FC9DA-3D3D-467D-9D9A-F6B3C55EA8D0}" type="pres">
      <dgm:prSet presAssocID="{5B0562C5-A5A6-46AC-8B55-0989DF5C7820}" presName="sibTrans" presStyleCnt="0"/>
      <dgm:spPr/>
    </dgm:pt>
    <dgm:pt modelId="{BFB39BF6-D8BD-4854-A441-0583ACF578B7}" type="pres">
      <dgm:prSet presAssocID="{A059BFB6-3F0F-4F22-9A6A-64E930257747}" presName="textNode" presStyleLbl="node1" presStyleIdx="1" presStyleCnt="3" custLinFactNeighborX="0">
        <dgm:presLayoutVars>
          <dgm:bulletEnabled val="1"/>
        </dgm:presLayoutVars>
      </dgm:prSet>
      <dgm:spPr/>
    </dgm:pt>
    <dgm:pt modelId="{67C81EE9-9D2C-4423-88E5-3303E0A52657}" type="pres">
      <dgm:prSet presAssocID="{FB737D23-9C05-458A-B206-D4AFB285DC5E}" presName="sibTrans" presStyleCnt="0"/>
      <dgm:spPr/>
    </dgm:pt>
    <dgm:pt modelId="{E0909747-E57E-47E4-AFA8-B22C754955DE}" type="pres">
      <dgm:prSet presAssocID="{A7E99272-316F-4493-90D8-8370FB02301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222A65D-3EF9-468C-B8D2-B58C69B04EDE}" type="presOf" srcId="{A7E99272-316F-4493-90D8-8370FB023013}" destId="{E0909747-E57E-47E4-AFA8-B22C754955DE}" srcOrd="0" destOrd="0" presId="urn:microsoft.com/office/officeart/2005/8/layout/hProcess9"/>
    <dgm:cxn modelId="{A90EA76E-0CFC-41DF-AB97-604744320800}" srcId="{788EA404-8158-4227-BAA1-F6AC0E3A813B}" destId="{A7E99272-316F-4493-90D8-8370FB023013}" srcOrd="2" destOrd="0" parTransId="{4DCDE9B3-335C-4BE1-B9D8-C6DD62759581}" sibTransId="{E217C096-6AEA-4302-8371-8A6D742734EB}"/>
    <dgm:cxn modelId="{46D45750-A497-41E9-8A2E-242EA79DCB68}" type="presOf" srcId="{43A30C72-9C48-4AF8-9AFD-44E215203E43}" destId="{DE7AB9AE-04F1-4B59-9E68-6AF5A5110A9F}" srcOrd="0" destOrd="0" presId="urn:microsoft.com/office/officeart/2005/8/layout/hProcess9"/>
    <dgm:cxn modelId="{D2123386-4F23-4504-A0CA-635FC31226C9}" srcId="{788EA404-8158-4227-BAA1-F6AC0E3A813B}" destId="{43A30C72-9C48-4AF8-9AFD-44E215203E43}" srcOrd="0" destOrd="0" parTransId="{F2273CAB-52A3-46FE-9ADA-2EADDD512DF7}" sibTransId="{5B0562C5-A5A6-46AC-8B55-0989DF5C7820}"/>
    <dgm:cxn modelId="{8FDBD78D-7350-4E9B-B66F-79047CC7A7E0}" srcId="{788EA404-8158-4227-BAA1-F6AC0E3A813B}" destId="{A059BFB6-3F0F-4F22-9A6A-64E930257747}" srcOrd="1" destOrd="0" parTransId="{FD664AC7-E456-4339-A9F7-7E9F1670A038}" sibTransId="{FB737D23-9C05-458A-B206-D4AFB285DC5E}"/>
    <dgm:cxn modelId="{A1C24D97-5B7B-492C-9545-CD50B348B52C}" type="presOf" srcId="{A059BFB6-3F0F-4F22-9A6A-64E930257747}" destId="{BFB39BF6-D8BD-4854-A441-0583ACF578B7}" srcOrd="0" destOrd="0" presId="urn:microsoft.com/office/officeart/2005/8/layout/hProcess9"/>
    <dgm:cxn modelId="{B000CDA8-ACEF-4DAB-9E1E-7AD670761415}" type="presOf" srcId="{788EA404-8158-4227-BAA1-F6AC0E3A813B}" destId="{A4EC5598-FCC1-49F9-9057-2BBDEC8E3257}" srcOrd="0" destOrd="0" presId="urn:microsoft.com/office/officeart/2005/8/layout/hProcess9"/>
    <dgm:cxn modelId="{17589FB3-0138-463A-850B-A2E821C19B9A}" type="presParOf" srcId="{A4EC5598-FCC1-49F9-9057-2BBDEC8E3257}" destId="{4F915E92-80B0-47FD-B935-28A6430D8844}" srcOrd="0" destOrd="0" presId="urn:microsoft.com/office/officeart/2005/8/layout/hProcess9"/>
    <dgm:cxn modelId="{E29DA428-48A4-4449-8899-624D251C4D52}" type="presParOf" srcId="{A4EC5598-FCC1-49F9-9057-2BBDEC8E3257}" destId="{CE5BD6CE-BB94-44DF-A5C8-84E0D5702E29}" srcOrd="1" destOrd="0" presId="urn:microsoft.com/office/officeart/2005/8/layout/hProcess9"/>
    <dgm:cxn modelId="{55428D43-106B-41EE-BE4D-25E9A15B3493}" type="presParOf" srcId="{CE5BD6CE-BB94-44DF-A5C8-84E0D5702E29}" destId="{DE7AB9AE-04F1-4B59-9E68-6AF5A5110A9F}" srcOrd="0" destOrd="0" presId="urn:microsoft.com/office/officeart/2005/8/layout/hProcess9"/>
    <dgm:cxn modelId="{4E133E06-481E-4466-A95A-D15949729B13}" type="presParOf" srcId="{CE5BD6CE-BB94-44DF-A5C8-84E0D5702E29}" destId="{770FC9DA-3D3D-467D-9D9A-F6B3C55EA8D0}" srcOrd="1" destOrd="0" presId="urn:microsoft.com/office/officeart/2005/8/layout/hProcess9"/>
    <dgm:cxn modelId="{904371AE-87BC-4DD4-999C-72FE3968557A}" type="presParOf" srcId="{CE5BD6CE-BB94-44DF-A5C8-84E0D5702E29}" destId="{BFB39BF6-D8BD-4854-A441-0583ACF578B7}" srcOrd="2" destOrd="0" presId="urn:microsoft.com/office/officeart/2005/8/layout/hProcess9"/>
    <dgm:cxn modelId="{6BF0F580-E0B8-4AB7-A7EC-79D13F0FC973}" type="presParOf" srcId="{CE5BD6CE-BB94-44DF-A5C8-84E0D5702E29}" destId="{67C81EE9-9D2C-4423-88E5-3303E0A52657}" srcOrd="3" destOrd="0" presId="urn:microsoft.com/office/officeart/2005/8/layout/hProcess9"/>
    <dgm:cxn modelId="{5CDE0F82-93C9-482E-BDE2-E2CE67CCFF80}" type="presParOf" srcId="{CE5BD6CE-BB94-44DF-A5C8-84E0D5702E29}" destId="{E0909747-E57E-47E4-AFA8-B22C754955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8EA404-8158-4227-BAA1-F6AC0E3A813B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3A30C72-9C48-4AF8-9AFD-44E215203E43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Falta de controles para el acceso a la información.</a:t>
          </a:r>
        </a:p>
      </dgm:t>
    </dgm:pt>
    <dgm:pt modelId="{F2273CAB-52A3-46FE-9ADA-2EADDD512DF7}" type="parTrans" cxnId="{D2123386-4F23-4504-A0CA-635FC31226C9}">
      <dgm:prSet/>
      <dgm:spPr/>
      <dgm:t>
        <a:bodyPr/>
        <a:lstStyle/>
        <a:p>
          <a:endParaRPr lang="es-CO"/>
        </a:p>
      </dgm:t>
    </dgm:pt>
    <dgm:pt modelId="{5B0562C5-A5A6-46AC-8B55-0989DF5C7820}" type="sibTrans" cxnId="{D2123386-4F23-4504-A0CA-635FC31226C9}">
      <dgm:prSet/>
      <dgm:spPr/>
      <dgm:t>
        <a:bodyPr/>
        <a:lstStyle/>
        <a:p>
          <a:endParaRPr lang="es-CO"/>
        </a:p>
      </dgm:t>
    </dgm:pt>
    <dgm:pt modelId="{A059BFB6-3F0F-4F22-9A6A-64E930257747}">
      <dgm:prSet phldrT="[Texto]" custT="1"/>
      <dgm:spPr/>
      <dgm:t>
        <a:bodyPr/>
        <a:lstStyle/>
        <a:p>
          <a:pPr algn="ctr"/>
          <a:r>
            <a:rPr lang="es-CO" sz="2400" dirty="0">
              <a:latin typeface="Maiandra GD" panose="020E0502030308020204" pitchFamily="34" charset="0"/>
            </a:rPr>
            <a:t>Consulta de información sensible por parte de personal no autorizado.</a:t>
          </a:r>
        </a:p>
      </dgm:t>
    </dgm:pt>
    <dgm:pt modelId="{FD664AC7-E456-4339-A9F7-7E9F1670A038}" type="parTrans" cxnId="{8FDBD78D-7350-4E9B-B66F-79047CC7A7E0}">
      <dgm:prSet/>
      <dgm:spPr/>
      <dgm:t>
        <a:bodyPr/>
        <a:lstStyle/>
        <a:p>
          <a:endParaRPr lang="es-CO"/>
        </a:p>
      </dgm:t>
    </dgm:pt>
    <dgm:pt modelId="{FB737D23-9C05-458A-B206-D4AFB285DC5E}" type="sibTrans" cxnId="{8FDBD78D-7350-4E9B-B66F-79047CC7A7E0}">
      <dgm:prSet/>
      <dgm:spPr/>
      <dgm:t>
        <a:bodyPr/>
        <a:lstStyle/>
        <a:p>
          <a:endParaRPr lang="es-CO"/>
        </a:p>
      </dgm:t>
    </dgm:pt>
    <dgm:pt modelId="{A7E99272-316F-4493-90D8-8370FB023013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Divulgación o alteración de dicha información.</a:t>
          </a:r>
        </a:p>
      </dgm:t>
    </dgm:pt>
    <dgm:pt modelId="{4DCDE9B3-335C-4BE1-B9D8-C6DD62759581}" type="parTrans" cxnId="{A90EA76E-0CFC-41DF-AB97-604744320800}">
      <dgm:prSet/>
      <dgm:spPr/>
      <dgm:t>
        <a:bodyPr/>
        <a:lstStyle/>
        <a:p>
          <a:endParaRPr lang="es-CO"/>
        </a:p>
      </dgm:t>
    </dgm:pt>
    <dgm:pt modelId="{E217C096-6AEA-4302-8371-8A6D742734EB}" type="sibTrans" cxnId="{A90EA76E-0CFC-41DF-AB97-604744320800}">
      <dgm:prSet/>
      <dgm:spPr/>
      <dgm:t>
        <a:bodyPr/>
        <a:lstStyle/>
        <a:p>
          <a:endParaRPr lang="es-CO"/>
        </a:p>
      </dgm:t>
    </dgm:pt>
    <dgm:pt modelId="{A4EC5598-FCC1-49F9-9057-2BBDEC8E3257}" type="pres">
      <dgm:prSet presAssocID="{788EA404-8158-4227-BAA1-F6AC0E3A813B}" presName="CompostProcess" presStyleCnt="0">
        <dgm:presLayoutVars>
          <dgm:dir/>
          <dgm:resizeHandles val="exact"/>
        </dgm:presLayoutVars>
      </dgm:prSet>
      <dgm:spPr/>
    </dgm:pt>
    <dgm:pt modelId="{4F915E92-80B0-47FD-B935-28A6430D8844}" type="pres">
      <dgm:prSet presAssocID="{788EA404-8158-4227-BAA1-F6AC0E3A813B}" presName="arrow" presStyleLbl="bgShp" presStyleIdx="0" presStyleCnt="1" custLinFactNeighborX="0"/>
      <dgm:spPr/>
    </dgm:pt>
    <dgm:pt modelId="{CE5BD6CE-BB94-44DF-A5C8-84E0D5702E29}" type="pres">
      <dgm:prSet presAssocID="{788EA404-8158-4227-BAA1-F6AC0E3A813B}" presName="linearProcess" presStyleCnt="0"/>
      <dgm:spPr/>
    </dgm:pt>
    <dgm:pt modelId="{DE7AB9AE-04F1-4B59-9E68-6AF5A5110A9F}" type="pres">
      <dgm:prSet presAssocID="{43A30C72-9C48-4AF8-9AFD-44E215203E43}" presName="textNode" presStyleLbl="node1" presStyleIdx="0" presStyleCnt="3" custScaleX="123753" custScaleY="114421" custLinFactNeighborX="46573" custLinFactNeighborY="-1482">
        <dgm:presLayoutVars>
          <dgm:bulletEnabled val="1"/>
        </dgm:presLayoutVars>
      </dgm:prSet>
      <dgm:spPr/>
    </dgm:pt>
    <dgm:pt modelId="{770FC9DA-3D3D-467D-9D9A-F6B3C55EA8D0}" type="pres">
      <dgm:prSet presAssocID="{5B0562C5-A5A6-46AC-8B55-0989DF5C7820}" presName="sibTrans" presStyleCnt="0"/>
      <dgm:spPr/>
    </dgm:pt>
    <dgm:pt modelId="{BFB39BF6-D8BD-4854-A441-0583ACF578B7}" type="pres">
      <dgm:prSet presAssocID="{A059BFB6-3F0F-4F22-9A6A-64E930257747}" presName="textNode" presStyleLbl="node1" presStyleIdx="1" presStyleCnt="3" custScaleX="128987" custScaleY="117510" custLinFactNeighborX="-5128" custLinFactNeighborY="34">
        <dgm:presLayoutVars>
          <dgm:bulletEnabled val="1"/>
        </dgm:presLayoutVars>
      </dgm:prSet>
      <dgm:spPr/>
    </dgm:pt>
    <dgm:pt modelId="{67C81EE9-9D2C-4423-88E5-3303E0A52657}" type="pres">
      <dgm:prSet presAssocID="{FB737D23-9C05-458A-B206-D4AFB285DC5E}" presName="sibTrans" presStyleCnt="0"/>
      <dgm:spPr/>
    </dgm:pt>
    <dgm:pt modelId="{E0909747-E57E-47E4-AFA8-B22C754955DE}" type="pres">
      <dgm:prSet presAssocID="{A7E99272-316F-4493-90D8-8370FB023013}" presName="textNode" presStyleLbl="node1" presStyleIdx="2" presStyleCnt="3" custScaleX="119070" custScaleY="113969" custLinFactNeighborX="441" custLinFactNeighborY="2345">
        <dgm:presLayoutVars>
          <dgm:bulletEnabled val="1"/>
        </dgm:presLayoutVars>
      </dgm:prSet>
      <dgm:spPr/>
    </dgm:pt>
  </dgm:ptLst>
  <dgm:cxnLst>
    <dgm:cxn modelId="{2222A65D-3EF9-468C-B8D2-B58C69B04EDE}" type="presOf" srcId="{A7E99272-316F-4493-90D8-8370FB023013}" destId="{E0909747-E57E-47E4-AFA8-B22C754955DE}" srcOrd="0" destOrd="0" presId="urn:microsoft.com/office/officeart/2005/8/layout/hProcess9"/>
    <dgm:cxn modelId="{A90EA76E-0CFC-41DF-AB97-604744320800}" srcId="{788EA404-8158-4227-BAA1-F6AC0E3A813B}" destId="{A7E99272-316F-4493-90D8-8370FB023013}" srcOrd="2" destOrd="0" parTransId="{4DCDE9B3-335C-4BE1-B9D8-C6DD62759581}" sibTransId="{E217C096-6AEA-4302-8371-8A6D742734EB}"/>
    <dgm:cxn modelId="{46D45750-A497-41E9-8A2E-242EA79DCB68}" type="presOf" srcId="{43A30C72-9C48-4AF8-9AFD-44E215203E43}" destId="{DE7AB9AE-04F1-4B59-9E68-6AF5A5110A9F}" srcOrd="0" destOrd="0" presId="urn:microsoft.com/office/officeart/2005/8/layout/hProcess9"/>
    <dgm:cxn modelId="{D2123386-4F23-4504-A0CA-635FC31226C9}" srcId="{788EA404-8158-4227-BAA1-F6AC0E3A813B}" destId="{43A30C72-9C48-4AF8-9AFD-44E215203E43}" srcOrd="0" destOrd="0" parTransId="{F2273CAB-52A3-46FE-9ADA-2EADDD512DF7}" sibTransId="{5B0562C5-A5A6-46AC-8B55-0989DF5C7820}"/>
    <dgm:cxn modelId="{8FDBD78D-7350-4E9B-B66F-79047CC7A7E0}" srcId="{788EA404-8158-4227-BAA1-F6AC0E3A813B}" destId="{A059BFB6-3F0F-4F22-9A6A-64E930257747}" srcOrd="1" destOrd="0" parTransId="{FD664AC7-E456-4339-A9F7-7E9F1670A038}" sibTransId="{FB737D23-9C05-458A-B206-D4AFB285DC5E}"/>
    <dgm:cxn modelId="{A1C24D97-5B7B-492C-9545-CD50B348B52C}" type="presOf" srcId="{A059BFB6-3F0F-4F22-9A6A-64E930257747}" destId="{BFB39BF6-D8BD-4854-A441-0583ACF578B7}" srcOrd="0" destOrd="0" presId="urn:microsoft.com/office/officeart/2005/8/layout/hProcess9"/>
    <dgm:cxn modelId="{B000CDA8-ACEF-4DAB-9E1E-7AD670761415}" type="presOf" srcId="{788EA404-8158-4227-BAA1-F6AC0E3A813B}" destId="{A4EC5598-FCC1-49F9-9057-2BBDEC8E3257}" srcOrd="0" destOrd="0" presId="urn:microsoft.com/office/officeart/2005/8/layout/hProcess9"/>
    <dgm:cxn modelId="{17589FB3-0138-463A-850B-A2E821C19B9A}" type="presParOf" srcId="{A4EC5598-FCC1-49F9-9057-2BBDEC8E3257}" destId="{4F915E92-80B0-47FD-B935-28A6430D8844}" srcOrd="0" destOrd="0" presId="urn:microsoft.com/office/officeart/2005/8/layout/hProcess9"/>
    <dgm:cxn modelId="{E29DA428-48A4-4449-8899-624D251C4D52}" type="presParOf" srcId="{A4EC5598-FCC1-49F9-9057-2BBDEC8E3257}" destId="{CE5BD6CE-BB94-44DF-A5C8-84E0D5702E29}" srcOrd="1" destOrd="0" presId="urn:microsoft.com/office/officeart/2005/8/layout/hProcess9"/>
    <dgm:cxn modelId="{55428D43-106B-41EE-BE4D-25E9A15B3493}" type="presParOf" srcId="{CE5BD6CE-BB94-44DF-A5C8-84E0D5702E29}" destId="{DE7AB9AE-04F1-4B59-9E68-6AF5A5110A9F}" srcOrd="0" destOrd="0" presId="urn:microsoft.com/office/officeart/2005/8/layout/hProcess9"/>
    <dgm:cxn modelId="{4E133E06-481E-4466-A95A-D15949729B13}" type="presParOf" srcId="{CE5BD6CE-BB94-44DF-A5C8-84E0D5702E29}" destId="{770FC9DA-3D3D-467D-9D9A-F6B3C55EA8D0}" srcOrd="1" destOrd="0" presId="urn:microsoft.com/office/officeart/2005/8/layout/hProcess9"/>
    <dgm:cxn modelId="{904371AE-87BC-4DD4-999C-72FE3968557A}" type="presParOf" srcId="{CE5BD6CE-BB94-44DF-A5C8-84E0D5702E29}" destId="{BFB39BF6-D8BD-4854-A441-0583ACF578B7}" srcOrd="2" destOrd="0" presId="urn:microsoft.com/office/officeart/2005/8/layout/hProcess9"/>
    <dgm:cxn modelId="{6BF0F580-E0B8-4AB7-A7EC-79D13F0FC973}" type="presParOf" srcId="{CE5BD6CE-BB94-44DF-A5C8-84E0D5702E29}" destId="{67C81EE9-9D2C-4423-88E5-3303E0A52657}" srcOrd="3" destOrd="0" presId="urn:microsoft.com/office/officeart/2005/8/layout/hProcess9"/>
    <dgm:cxn modelId="{5CDE0F82-93C9-482E-BDE2-E2CE67CCFF80}" type="presParOf" srcId="{CE5BD6CE-BB94-44DF-A5C8-84E0D5702E29}" destId="{E0909747-E57E-47E4-AFA8-B22C754955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8EA404-8158-4227-BAA1-F6AC0E3A813B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3A30C72-9C48-4AF8-9AFD-44E215203E43}">
      <dgm:prSet phldrT="[Texto]" custT="1"/>
      <dgm:spPr/>
      <dgm:t>
        <a:bodyPr/>
        <a:lstStyle/>
        <a:p>
          <a:r>
            <a:rPr lang="es-CO" sz="1750" dirty="0">
              <a:latin typeface="Maiandra GD" panose="020E0502030308020204" pitchFamily="34" charset="0"/>
            </a:rPr>
            <a:t>Falta de información o conocimiento para manipular un activo o manejar información sensible, debido a la falta de manuales, instructivos o procedimientos.</a:t>
          </a:r>
        </a:p>
      </dgm:t>
    </dgm:pt>
    <dgm:pt modelId="{F2273CAB-52A3-46FE-9ADA-2EADDD512DF7}" type="parTrans" cxnId="{D2123386-4F23-4504-A0CA-635FC31226C9}">
      <dgm:prSet/>
      <dgm:spPr/>
      <dgm:t>
        <a:bodyPr/>
        <a:lstStyle/>
        <a:p>
          <a:endParaRPr lang="es-CO"/>
        </a:p>
      </dgm:t>
    </dgm:pt>
    <dgm:pt modelId="{5B0562C5-A5A6-46AC-8B55-0989DF5C7820}" type="sibTrans" cxnId="{D2123386-4F23-4504-A0CA-635FC31226C9}">
      <dgm:prSet/>
      <dgm:spPr/>
      <dgm:t>
        <a:bodyPr/>
        <a:lstStyle/>
        <a:p>
          <a:endParaRPr lang="es-CO"/>
        </a:p>
      </dgm:t>
    </dgm:pt>
    <dgm:pt modelId="{A059BFB6-3F0F-4F22-9A6A-64E930257747}">
      <dgm:prSet phldrT="[Texto]" custT="1"/>
      <dgm:spPr/>
      <dgm:t>
        <a:bodyPr/>
        <a:lstStyle/>
        <a:p>
          <a:pPr algn="ctr"/>
          <a:r>
            <a:rPr lang="es-CO" sz="1750" dirty="0">
              <a:latin typeface="Maiandra GD" panose="020E0502030308020204" pitchFamily="34" charset="0"/>
            </a:rPr>
            <a:t>Solicitud de manuales, instructivos o procedimientos para saber el adecuado manejo de la información y manipulación del activo.</a:t>
          </a:r>
        </a:p>
      </dgm:t>
    </dgm:pt>
    <dgm:pt modelId="{FD664AC7-E456-4339-A9F7-7E9F1670A038}" type="parTrans" cxnId="{8FDBD78D-7350-4E9B-B66F-79047CC7A7E0}">
      <dgm:prSet/>
      <dgm:spPr/>
      <dgm:t>
        <a:bodyPr/>
        <a:lstStyle/>
        <a:p>
          <a:endParaRPr lang="es-CO"/>
        </a:p>
      </dgm:t>
    </dgm:pt>
    <dgm:pt modelId="{FB737D23-9C05-458A-B206-D4AFB285DC5E}" type="sibTrans" cxnId="{8FDBD78D-7350-4E9B-B66F-79047CC7A7E0}">
      <dgm:prSet/>
      <dgm:spPr/>
      <dgm:t>
        <a:bodyPr/>
        <a:lstStyle/>
        <a:p>
          <a:endParaRPr lang="es-CO"/>
        </a:p>
      </dgm:t>
    </dgm:pt>
    <dgm:pt modelId="{A7E99272-316F-4493-90D8-8370FB023013}">
      <dgm:prSet phldrT="[Texto]" custT="1"/>
      <dgm:spPr/>
      <dgm:t>
        <a:bodyPr/>
        <a:lstStyle/>
        <a:p>
          <a:r>
            <a:rPr lang="es-CO" sz="1800" dirty="0">
              <a:latin typeface="Maiandra GD" panose="020E0502030308020204" pitchFamily="34" charset="0"/>
            </a:rPr>
            <a:t>Daño o alteración en el activo y/o corrupción de la información.</a:t>
          </a:r>
        </a:p>
      </dgm:t>
    </dgm:pt>
    <dgm:pt modelId="{4DCDE9B3-335C-4BE1-B9D8-C6DD62759581}" type="parTrans" cxnId="{A90EA76E-0CFC-41DF-AB97-604744320800}">
      <dgm:prSet/>
      <dgm:spPr/>
      <dgm:t>
        <a:bodyPr/>
        <a:lstStyle/>
        <a:p>
          <a:endParaRPr lang="es-CO"/>
        </a:p>
      </dgm:t>
    </dgm:pt>
    <dgm:pt modelId="{E217C096-6AEA-4302-8371-8A6D742734EB}" type="sibTrans" cxnId="{A90EA76E-0CFC-41DF-AB97-604744320800}">
      <dgm:prSet/>
      <dgm:spPr/>
      <dgm:t>
        <a:bodyPr/>
        <a:lstStyle/>
        <a:p>
          <a:endParaRPr lang="es-CO"/>
        </a:p>
      </dgm:t>
    </dgm:pt>
    <dgm:pt modelId="{A4EC5598-FCC1-49F9-9057-2BBDEC8E3257}" type="pres">
      <dgm:prSet presAssocID="{788EA404-8158-4227-BAA1-F6AC0E3A813B}" presName="CompostProcess" presStyleCnt="0">
        <dgm:presLayoutVars>
          <dgm:dir/>
          <dgm:resizeHandles val="exact"/>
        </dgm:presLayoutVars>
      </dgm:prSet>
      <dgm:spPr/>
    </dgm:pt>
    <dgm:pt modelId="{4F915E92-80B0-47FD-B935-28A6430D8844}" type="pres">
      <dgm:prSet presAssocID="{788EA404-8158-4227-BAA1-F6AC0E3A813B}" presName="arrow" presStyleLbl="bgShp" presStyleIdx="0" presStyleCnt="1" custLinFactNeighborY="-1698"/>
      <dgm:spPr/>
    </dgm:pt>
    <dgm:pt modelId="{CE5BD6CE-BB94-44DF-A5C8-84E0D5702E29}" type="pres">
      <dgm:prSet presAssocID="{788EA404-8158-4227-BAA1-F6AC0E3A813B}" presName="linearProcess" presStyleCnt="0"/>
      <dgm:spPr/>
    </dgm:pt>
    <dgm:pt modelId="{DE7AB9AE-04F1-4B59-9E68-6AF5A5110A9F}" type="pres">
      <dgm:prSet presAssocID="{43A30C72-9C48-4AF8-9AFD-44E215203E43}" presName="textNode" presStyleLbl="node1" presStyleIdx="0" presStyleCnt="3" custScaleX="141213" custScaleY="114421" custLinFactNeighborX="64321" custLinFactNeighborY="-1528">
        <dgm:presLayoutVars>
          <dgm:bulletEnabled val="1"/>
        </dgm:presLayoutVars>
      </dgm:prSet>
      <dgm:spPr/>
    </dgm:pt>
    <dgm:pt modelId="{770FC9DA-3D3D-467D-9D9A-F6B3C55EA8D0}" type="pres">
      <dgm:prSet presAssocID="{5B0562C5-A5A6-46AC-8B55-0989DF5C7820}" presName="sibTrans" presStyleCnt="0"/>
      <dgm:spPr/>
    </dgm:pt>
    <dgm:pt modelId="{BFB39BF6-D8BD-4854-A441-0583ACF578B7}" type="pres">
      <dgm:prSet presAssocID="{A059BFB6-3F0F-4F22-9A6A-64E930257747}" presName="textNode" presStyleLbl="node1" presStyleIdx="1" presStyleCnt="3" custScaleX="134197" custScaleY="117510" custLinFactNeighborX="43943" custLinFactNeighborY="-748">
        <dgm:presLayoutVars>
          <dgm:bulletEnabled val="1"/>
        </dgm:presLayoutVars>
      </dgm:prSet>
      <dgm:spPr/>
    </dgm:pt>
    <dgm:pt modelId="{67C81EE9-9D2C-4423-88E5-3303E0A52657}" type="pres">
      <dgm:prSet presAssocID="{FB737D23-9C05-458A-B206-D4AFB285DC5E}" presName="sibTrans" presStyleCnt="0"/>
      <dgm:spPr/>
    </dgm:pt>
    <dgm:pt modelId="{E0909747-E57E-47E4-AFA8-B22C754955DE}" type="pres">
      <dgm:prSet presAssocID="{A7E99272-316F-4493-90D8-8370FB023013}" presName="textNode" presStyleLbl="node1" presStyleIdx="2" presStyleCnt="3" custScaleX="123174" custScaleY="117096" custLinFactNeighborX="-17145" custLinFactNeighborY="721">
        <dgm:presLayoutVars>
          <dgm:bulletEnabled val="1"/>
        </dgm:presLayoutVars>
      </dgm:prSet>
      <dgm:spPr/>
    </dgm:pt>
  </dgm:ptLst>
  <dgm:cxnLst>
    <dgm:cxn modelId="{2222A65D-3EF9-468C-B8D2-B58C69B04EDE}" type="presOf" srcId="{A7E99272-316F-4493-90D8-8370FB023013}" destId="{E0909747-E57E-47E4-AFA8-B22C754955DE}" srcOrd="0" destOrd="0" presId="urn:microsoft.com/office/officeart/2005/8/layout/hProcess9"/>
    <dgm:cxn modelId="{A90EA76E-0CFC-41DF-AB97-604744320800}" srcId="{788EA404-8158-4227-BAA1-F6AC0E3A813B}" destId="{A7E99272-316F-4493-90D8-8370FB023013}" srcOrd="2" destOrd="0" parTransId="{4DCDE9B3-335C-4BE1-B9D8-C6DD62759581}" sibTransId="{E217C096-6AEA-4302-8371-8A6D742734EB}"/>
    <dgm:cxn modelId="{46D45750-A497-41E9-8A2E-242EA79DCB68}" type="presOf" srcId="{43A30C72-9C48-4AF8-9AFD-44E215203E43}" destId="{DE7AB9AE-04F1-4B59-9E68-6AF5A5110A9F}" srcOrd="0" destOrd="0" presId="urn:microsoft.com/office/officeart/2005/8/layout/hProcess9"/>
    <dgm:cxn modelId="{D2123386-4F23-4504-A0CA-635FC31226C9}" srcId="{788EA404-8158-4227-BAA1-F6AC0E3A813B}" destId="{43A30C72-9C48-4AF8-9AFD-44E215203E43}" srcOrd="0" destOrd="0" parTransId="{F2273CAB-52A3-46FE-9ADA-2EADDD512DF7}" sibTransId="{5B0562C5-A5A6-46AC-8B55-0989DF5C7820}"/>
    <dgm:cxn modelId="{8FDBD78D-7350-4E9B-B66F-79047CC7A7E0}" srcId="{788EA404-8158-4227-BAA1-F6AC0E3A813B}" destId="{A059BFB6-3F0F-4F22-9A6A-64E930257747}" srcOrd="1" destOrd="0" parTransId="{FD664AC7-E456-4339-A9F7-7E9F1670A038}" sibTransId="{FB737D23-9C05-458A-B206-D4AFB285DC5E}"/>
    <dgm:cxn modelId="{A1C24D97-5B7B-492C-9545-CD50B348B52C}" type="presOf" srcId="{A059BFB6-3F0F-4F22-9A6A-64E930257747}" destId="{BFB39BF6-D8BD-4854-A441-0583ACF578B7}" srcOrd="0" destOrd="0" presId="urn:microsoft.com/office/officeart/2005/8/layout/hProcess9"/>
    <dgm:cxn modelId="{B000CDA8-ACEF-4DAB-9E1E-7AD670761415}" type="presOf" srcId="{788EA404-8158-4227-BAA1-F6AC0E3A813B}" destId="{A4EC5598-FCC1-49F9-9057-2BBDEC8E3257}" srcOrd="0" destOrd="0" presId="urn:microsoft.com/office/officeart/2005/8/layout/hProcess9"/>
    <dgm:cxn modelId="{17589FB3-0138-463A-850B-A2E821C19B9A}" type="presParOf" srcId="{A4EC5598-FCC1-49F9-9057-2BBDEC8E3257}" destId="{4F915E92-80B0-47FD-B935-28A6430D8844}" srcOrd="0" destOrd="0" presId="urn:microsoft.com/office/officeart/2005/8/layout/hProcess9"/>
    <dgm:cxn modelId="{E29DA428-48A4-4449-8899-624D251C4D52}" type="presParOf" srcId="{A4EC5598-FCC1-49F9-9057-2BBDEC8E3257}" destId="{CE5BD6CE-BB94-44DF-A5C8-84E0D5702E29}" srcOrd="1" destOrd="0" presId="urn:microsoft.com/office/officeart/2005/8/layout/hProcess9"/>
    <dgm:cxn modelId="{55428D43-106B-41EE-BE4D-25E9A15B3493}" type="presParOf" srcId="{CE5BD6CE-BB94-44DF-A5C8-84E0D5702E29}" destId="{DE7AB9AE-04F1-4B59-9E68-6AF5A5110A9F}" srcOrd="0" destOrd="0" presId="urn:microsoft.com/office/officeart/2005/8/layout/hProcess9"/>
    <dgm:cxn modelId="{4E133E06-481E-4466-A95A-D15949729B13}" type="presParOf" srcId="{CE5BD6CE-BB94-44DF-A5C8-84E0D5702E29}" destId="{770FC9DA-3D3D-467D-9D9A-F6B3C55EA8D0}" srcOrd="1" destOrd="0" presId="urn:microsoft.com/office/officeart/2005/8/layout/hProcess9"/>
    <dgm:cxn modelId="{904371AE-87BC-4DD4-999C-72FE3968557A}" type="presParOf" srcId="{CE5BD6CE-BB94-44DF-A5C8-84E0D5702E29}" destId="{BFB39BF6-D8BD-4854-A441-0583ACF578B7}" srcOrd="2" destOrd="0" presId="urn:microsoft.com/office/officeart/2005/8/layout/hProcess9"/>
    <dgm:cxn modelId="{6BF0F580-E0B8-4AB7-A7EC-79D13F0FC973}" type="presParOf" srcId="{CE5BD6CE-BB94-44DF-A5C8-84E0D5702E29}" destId="{67C81EE9-9D2C-4423-88E5-3303E0A52657}" srcOrd="3" destOrd="0" presId="urn:microsoft.com/office/officeart/2005/8/layout/hProcess9"/>
    <dgm:cxn modelId="{5CDE0F82-93C9-482E-BDE2-E2CE67CCFF80}" type="presParOf" srcId="{CE5BD6CE-BB94-44DF-A5C8-84E0D5702E29}" destId="{E0909747-E57E-47E4-AFA8-B22C754955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7C76EE-DD41-402D-864D-3B2F1A757998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16B8416-E347-4121-88B4-89EF8F134C41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Ceder el carné o permisos a terceros.</a:t>
          </a:r>
        </a:p>
      </dgm:t>
    </dgm:pt>
    <dgm:pt modelId="{96F006AA-69DE-47F0-B8F2-40413B1A1CF7}" type="parTrans" cxnId="{5FC10700-6225-4B82-BB7C-FCCB5DFB953E}">
      <dgm:prSet/>
      <dgm:spPr/>
      <dgm:t>
        <a:bodyPr/>
        <a:lstStyle/>
        <a:p>
          <a:endParaRPr lang="es-CO"/>
        </a:p>
      </dgm:t>
    </dgm:pt>
    <dgm:pt modelId="{7DFE9067-9735-46DF-9517-26FEB52D0BC5}" type="sibTrans" cxnId="{5FC10700-6225-4B82-BB7C-FCCB5DFB953E}">
      <dgm:prSet/>
      <dgm:spPr/>
      <dgm:t>
        <a:bodyPr/>
        <a:lstStyle/>
        <a:p>
          <a:endParaRPr lang="es-CO"/>
        </a:p>
      </dgm:t>
    </dgm:pt>
    <dgm:pt modelId="{9EFF8D77-0905-4F15-8257-F0CFC0FC7DBD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Acceso a  información sensible  o zonas restringidas por parte de terceros.</a:t>
          </a:r>
        </a:p>
      </dgm:t>
    </dgm:pt>
    <dgm:pt modelId="{39CDB143-0355-44CC-99EB-E7E34BE48A1F}" type="parTrans" cxnId="{BF449CD3-8386-4461-8D0B-B9D481A10A41}">
      <dgm:prSet/>
      <dgm:spPr/>
      <dgm:t>
        <a:bodyPr/>
        <a:lstStyle/>
        <a:p>
          <a:endParaRPr lang="es-CO"/>
        </a:p>
      </dgm:t>
    </dgm:pt>
    <dgm:pt modelId="{89F17A3F-8EE4-46B3-AECA-A5BC4F09C701}" type="sibTrans" cxnId="{BF449CD3-8386-4461-8D0B-B9D481A10A41}">
      <dgm:prSet/>
      <dgm:spPr/>
      <dgm:t>
        <a:bodyPr/>
        <a:lstStyle/>
        <a:p>
          <a:endParaRPr lang="es-CO"/>
        </a:p>
      </dgm:t>
    </dgm:pt>
    <dgm:pt modelId="{D6429C37-2199-48D2-9300-81461B1EF2C0}" type="pres">
      <dgm:prSet presAssocID="{237C76EE-DD41-402D-864D-3B2F1A757998}" presName="CompostProcess" presStyleCnt="0">
        <dgm:presLayoutVars>
          <dgm:dir/>
          <dgm:resizeHandles val="exact"/>
        </dgm:presLayoutVars>
      </dgm:prSet>
      <dgm:spPr/>
    </dgm:pt>
    <dgm:pt modelId="{B7F79854-5B18-4C02-8F9A-2E1EEAD75607}" type="pres">
      <dgm:prSet presAssocID="{237C76EE-DD41-402D-864D-3B2F1A757998}" presName="arrow" presStyleLbl="bgShp" presStyleIdx="0" presStyleCnt="1" custLinFactNeighborX="988" custLinFactNeighborY="-1034"/>
      <dgm:spPr/>
    </dgm:pt>
    <dgm:pt modelId="{707E1437-D1E0-4A3B-BEB3-D31CAC217B09}" type="pres">
      <dgm:prSet presAssocID="{237C76EE-DD41-402D-864D-3B2F1A757998}" presName="linearProcess" presStyleCnt="0"/>
      <dgm:spPr/>
    </dgm:pt>
    <dgm:pt modelId="{4E16A541-6B36-4DB4-9600-4F3E564ED31C}" type="pres">
      <dgm:prSet presAssocID="{716B8416-E347-4121-88B4-89EF8F134C41}" presName="textNode" presStyleLbl="node1" presStyleIdx="0" presStyleCnt="2" custScaleX="85878" custScaleY="111688" custLinFactNeighborX="561">
        <dgm:presLayoutVars>
          <dgm:bulletEnabled val="1"/>
        </dgm:presLayoutVars>
      </dgm:prSet>
      <dgm:spPr/>
    </dgm:pt>
    <dgm:pt modelId="{D5207402-3071-4EFD-AAC0-FA8D25C4D791}" type="pres">
      <dgm:prSet presAssocID="{7DFE9067-9735-46DF-9517-26FEB52D0BC5}" presName="sibTrans" presStyleCnt="0"/>
      <dgm:spPr/>
    </dgm:pt>
    <dgm:pt modelId="{2D037ADB-DDE8-4B90-852D-93B3EB18594A}" type="pres">
      <dgm:prSet presAssocID="{9EFF8D77-0905-4F15-8257-F0CFC0FC7DBD}" presName="textNode" presStyleLbl="node1" presStyleIdx="1" presStyleCnt="2" custScaleX="111532" custScaleY="111688" custLinFactNeighborX="1311">
        <dgm:presLayoutVars>
          <dgm:bulletEnabled val="1"/>
        </dgm:presLayoutVars>
      </dgm:prSet>
      <dgm:spPr/>
    </dgm:pt>
  </dgm:ptLst>
  <dgm:cxnLst>
    <dgm:cxn modelId="{5FC10700-6225-4B82-BB7C-FCCB5DFB953E}" srcId="{237C76EE-DD41-402D-864D-3B2F1A757998}" destId="{716B8416-E347-4121-88B4-89EF8F134C41}" srcOrd="0" destOrd="0" parTransId="{96F006AA-69DE-47F0-B8F2-40413B1A1CF7}" sibTransId="{7DFE9067-9735-46DF-9517-26FEB52D0BC5}"/>
    <dgm:cxn modelId="{A610A37D-1FAC-47A2-A5E7-83EC448C7789}" type="presOf" srcId="{9EFF8D77-0905-4F15-8257-F0CFC0FC7DBD}" destId="{2D037ADB-DDE8-4B90-852D-93B3EB18594A}" srcOrd="0" destOrd="0" presId="urn:microsoft.com/office/officeart/2005/8/layout/hProcess9"/>
    <dgm:cxn modelId="{61C5389D-6B46-4A7B-8424-1702661855D6}" type="presOf" srcId="{237C76EE-DD41-402D-864D-3B2F1A757998}" destId="{D6429C37-2199-48D2-9300-81461B1EF2C0}" srcOrd="0" destOrd="0" presId="urn:microsoft.com/office/officeart/2005/8/layout/hProcess9"/>
    <dgm:cxn modelId="{BF449CD3-8386-4461-8D0B-B9D481A10A41}" srcId="{237C76EE-DD41-402D-864D-3B2F1A757998}" destId="{9EFF8D77-0905-4F15-8257-F0CFC0FC7DBD}" srcOrd="1" destOrd="0" parTransId="{39CDB143-0355-44CC-99EB-E7E34BE48A1F}" sibTransId="{89F17A3F-8EE4-46B3-AECA-A5BC4F09C701}"/>
    <dgm:cxn modelId="{4731F0DB-9D1E-4F8C-AE04-F34C8322AB9C}" type="presOf" srcId="{716B8416-E347-4121-88B4-89EF8F134C41}" destId="{4E16A541-6B36-4DB4-9600-4F3E564ED31C}" srcOrd="0" destOrd="0" presId="urn:microsoft.com/office/officeart/2005/8/layout/hProcess9"/>
    <dgm:cxn modelId="{3BBFD9D5-F706-41C8-9138-084F78505C50}" type="presParOf" srcId="{D6429C37-2199-48D2-9300-81461B1EF2C0}" destId="{B7F79854-5B18-4C02-8F9A-2E1EEAD75607}" srcOrd="0" destOrd="0" presId="urn:microsoft.com/office/officeart/2005/8/layout/hProcess9"/>
    <dgm:cxn modelId="{0DB710CD-BC49-4011-90F6-DEFBEB4C0B81}" type="presParOf" srcId="{D6429C37-2199-48D2-9300-81461B1EF2C0}" destId="{707E1437-D1E0-4A3B-BEB3-D31CAC217B09}" srcOrd="1" destOrd="0" presId="urn:microsoft.com/office/officeart/2005/8/layout/hProcess9"/>
    <dgm:cxn modelId="{1C842BBC-C483-42E7-B7A4-043ED11835D9}" type="presParOf" srcId="{707E1437-D1E0-4A3B-BEB3-D31CAC217B09}" destId="{4E16A541-6B36-4DB4-9600-4F3E564ED31C}" srcOrd="0" destOrd="0" presId="urn:microsoft.com/office/officeart/2005/8/layout/hProcess9"/>
    <dgm:cxn modelId="{838AA1CD-3655-4B91-8F2F-FAD52DFA3D9E}" type="presParOf" srcId="{707E1437-D1E0-4A3B-BEB3-D31CAC217B09}" destId="{D5207402-3071-4EFD-AAC0-FA8D25C4D791}" srcOrd="1" destOrd="0" presId="urn:microsoft.com/office/officeart/2005/8/layout/hProcess9"/>
    <dgm:cxn modelId="{C1D4E23A-650F-4075-8B66-08F833B8E742}" type="presParOf" srcId="{707E1437-D1E0-4A3B-BEB3-D31CAC217B09}" destId="{2D037ADB-DDE8-4B90-852D-93B3EB18594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7C76EE-DD41-402D-864D-3B2F1A757998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16B8416-E347-4121-88B4-89EF8F134C41}">
      <dgm:prSet phldrT="[Texto]" custT="1"/>
      <dgm:spPr/>
      <dgm:t>
        <a:bodyPr/>
        <a:lstStyle/>
        <a:p>
          <a:r>
            <a:rPr lang="es-CO" sz="2800" dirty="0">
              <a:latin typeface="Maiandra GD" panose="020E0502030308020204" pitchFamily="34" charset="0"/>
            </a:rPr>
            <a:t>No realizar copias de seguridad.</a:t>
          </a:r>
        </a:p>
      </dgm:t>
    </dgm:pt>
    <dgm:pt modelId="{96F006AA-69DE-47F0-B8F2-40413B1A1CF7}" type="parTrans" cxnId="{5FC10700-6225-4B82-BB7C-FCCB5DFB953E}">
      <dgm:prSet/>
      <dgm:spPr/>
      <dgm:t>
        <a:bodyPr/>
        <a:lstStyle/>
        <a:p>
          <a:endParaRPr lang="es-CO"/>
        </a:p>
      </dgm:t>
    </dgm:pt>
    <dgm:pt modelId="{7DFE9067-9735-46DF-9517-26FEB52D0BC5}" type="sibTrans" cxnId="{5FC10700-6225-4B82-BB7C-FCCB5DFB953E}">
      <dgm:prSet/>
      <dgm:spPr/>
      <dgm:t>
        <a:bodyPr/>
        <a:lstStyle/>
        <a:p>
          <a:endParaRPr lang="es-CO"/>
        </a:p>
      </dgm:t>
    </dgm:pt>
    <dgm:pt modelId="{9EFF8D77-0905-4F15-8257-F0CFC0FC7DBD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Perder información sensible o importante  al no tener copias de respaldo.</a:t>
          </a:r>
        </a:p>
      </dgm:t>
    </dgm:pt>
    <dgm:pt modelId="{39CDB143-0355-44CC-99EB-E7E34BE48A1F}" type="parTrans" cxnId="{BF449CD3-8386-4461-8D0B-B9D481A10A41}">
      <dgm:prSet/>
      <dgm:spPr/>
      <dgm:t>
        <a:bodyPr/>
        <a:lstStyle/>
        <a:p>
          <a:endParaRPr lang="es-CO"/>
        </a:p>
      </dgm:t>
    </dgm:pt>
    <dgm:pt modelId="{89F17A3F-8EE4-46B3-AECA-A5BC4F09C701}" type="sibTrans" cxnId="{BF449CD3-8386-4461-8D0B-B9D481A10A41}">
      <dgm:prSet/>
      <dgm:spPr/>
      <dgm:t>
        <a:bodyPr/>
        <a:lstStyle/>
        <a:p>
          <a:endParaRPr lang="es-CO"/>
        </a:p>
      </dgm:t>
    </dgm:pt>
    <dgm:pt modelId="{D6429C37-2199-48D2-9300-81461B1EF2C0}" type="pres">
      <dgm:prSet presAssocID="{237C76EE-DD41-402D-864D-3B2F1A757998}" presName="CompostProcess" presStyleCnt="0">
        <dgm:presLayoutVars>
          <dgm:dir/>
          <dgm:resizeHandles val="exact"/>
        </dgm:presLayoutVars>
      </dgm:prSet>
      <dgm:spPr/>
    </dgm:pt>
    <dgm:pt modelId="{B7F79854-5B18-4C02-8F9A-2E1EEAD75607}" type="pres">
      <dgm:prSet presAssocID="{237C76EE-DD41-402D-864D-3B2F1A757998}" presName="arrow" presStyleLbl="bgShp" presStyleIdx="0" presStyleCnt="1" custScaleX="111538" custLinFactNeighborX="988" custLinFactNeighborY="-1034"/>
      <dgm:spPr/>
    </dgm:pt>
    <dgm:pt modelId="{707E1437-D1E0-4A3B-BEB3-D31CAC217B09}" type="pres">
      <dgm:prSet presAssocID="{237C76EE-DD41-402D-864D-3B2F1A757998}" presName="linearProcess" presStyleCnt="0"/>
      <dgm:spPr/>
    </dgm:pt>
    <dgm:pt modelId="{4E16A541-6B36-4DB4-9600-4F3E564ED31C}" type="pres">
      <dgm:prSet presAssocID="{716B8416-E347-4121-88B4-89EF8F134C41}" presName="textNode" presStyleLbl="node1" presStyleIdx="0" presStyleCnt="2" custScaleX="85878" custScaleY="111688" custLinFactX="-6836" custLinFactNeighborX="-100000">
        <dgm:presLayoutVars>
          <dgm:bulletEnabled val="1"/>
        </dgm:presLayoutVars>
      </dgm:prSet>
      <dgm:spPr/>
    </dgm:pt>
    <dgm:pt modelId="{D5207402-3071-4EFD-AAC0-FA8D25C4D791}" type="pres">
      <dgm:prSet presAssocID="{7DFE9067-9735-46DF-9517-26FEB52D0BC5}" presName="sibTrans" presStyleCnt="0"/>
      <dgm:spPr/>
    </dgm:pt>
    <dgm:pt modelId="{2D037ADB-DDE8-4B90-852D-93B3EB18594A}" type="pres">
      <dgm:prSet presAssocID="{9EFF8D77-0905-4F15-8257-F0CFC0FC7DBD}" presName="textNode" presStyleLbl="node1" presStyleIdx="1" presStyleCnt="2" custScaleX="96599" custScaleY="111688" custLinFactNeighborX="-5803" custLinFactNeighborY="620">
        <dgm:presLayoutVars>
          <dgm:bulletEnabled val="1"/>
        </dgm:presLayoutVars>
      </dgm:prSet>
      <dgm:spPr/>
    </dgm:pt>
  </dgm:ptLst>
  <dgm:cxnLst>
    <dgm:cxn modelId="{5FC10700-6225-4B82-BB7C-FCCB5DFB953E}" srcId="{237C76EE-DD41-402D-864D-3B2F1A757998}" destId="{716B8416-E347-4121-88B4-89EF8F134C41}" srcOrd="0" destOrd="0" parTransId="{96F006AA-69DE-47F0-B8F2-40413B1A1CF7}" sibTransId="{7DFE9067-9735-46DF-9517-26FEB52D0BC5}"/>
    <dgm:cxn modelId="{A610A37D-1FAC-47A2-A5E7-83EC448C7789}" type="presOf" srcId="{9EFF8D77-0905-4F15-8257-F0CFC0FC7DBD}" destId="{2D037ADB-DDE8-4B90-852D-93B3EB18594A}" srcOrd="0" destOrd="0" presId="urn:microsoft.com/office/officeart/2005/8/layout/hProcess9"/>
    <dgm:cxn modelId="{61C5389D-6B46-4A7B-8424-1702661855D6}" type="presOf" srcId="{237C76EE-DD41-402D-864D-3B2F1A757998}" destId="{D6429C37-2199-48D2-9300-81461B1EF2C0}" srcOrd="0" destOrd="0" presId="urn:microsoft.com/office/officeart/2005/8/layout/hProcess9"/>
    <dgm:cxn modelId="{BF449CD3-8386-4461-8D0B-B9D481A10A41}" srcId="{237C76EE-DD41-402D-864D-3B2F1A757998}" destId="{9EFF8D77-0905-4F15-8257-F0CFC0FC7DBD}" srcOrd="1" destOrd="0" parTransId="{39CDB143-0355-44CC-99EB-E7E34BE48A1F}" sibTransId="{89F17A3F-8EE4-46B3-AECA-A5BC4F09C701}"/>
    <dgm:cxn modelId="{4731F0DB-9D1E-4F8C-AE04-F34C8322AB9C}" type="presOf" srcId="{716B8416-E347-4121-88B4-89EF8F134C41}" destId="{4E16A541-6B36-4DB4-9600-4F3E564ED31C}" srcOrd="0" destOrd="0" presId="urn:microsoft.com/office/officeart/2005/8/layout/hProcess9"/>
    <dgm:cxn modelId="{3BBFD9D5-F706-41C8-9138-084F78505C50}" type="presParOf" srcId="{D6429C37-2199-48D2-9300-81461B1EF2C0}" destId="{B7F79854-5B18-4C02-8F9A-2E1EEAD75607}" srcOrd="0" destOrd="0" presId="urn:microsoft.com/office/officeart/2005/8/layout/hProcess9"/>
    <dgm:cxn modelId="{0DB710CD-BC49-4011-90F6-DEFBEB4C0B81}" type="presParOf" srcId="{D6429C37-2199-48D2-9300-81461B1EF2C0}" destId="{707E1437-D1E0-4A3B-BEB3-D31CAC217B09}" srcOrd="1" destOrd="0" presId="urn:microsoft.com/office/officeart/2005/8/layout/hProcess9"/>
    <dgm:cxn modelId="{1C842BBC-C483-42E7-B7A4-043ED11835D9}" type="presParOf" srcId="{707E1437-D1E0-4A3B-BEB3-D31CAC217B09}" destId="{4E16A541-6B36-4DB4-9600-4F3E564ED31C}" srcOrd="0" destOrd="0" presId="urn:microsoft.com/office/officeart/2005/8/layout/hProcess9"/>
    <dgm:cxn modelId="{838AA1CD-3655-4B91-8F2F-FAD52DFA3D9E}" type="presParOf" srcId="{707E1437-D1E0-4A3B-BEB3-D31CAC217B09}" destId="{D5207402-3071-4EFD-AAC0-FA8D25C4D791}" srcOrd="1" destOrd="0" presId="urn:microsoft.com/office/officeart/2005/8/layout/hProcess9"/>
    <dgm:cxn modelId="{C1D4E23A-650F-4075-8B66-08F833B8E742}" type="presParOf" srcId="{707E1437-D1E0-4A3B-BEB3-D31CAC217B09}" destId="{2D037ADB-DDE8-4B90-852D-93B3EB18594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7C76EE-DD41-402D-864D-3B2F1A757998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16B8416-E347-4121-88B4-89EF8F134C41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Enviar correo electrónico revelando información sin autorización o de forma accidental</a:t>
          </a:r>
          <a:r>
            <a:rPr lang="es-CO" sz="2800" dirty="0">
              <a:latin typeface="Maiandra GD" panose="020E0502030308020204" pitchFamily="34" charset="0"/>
            </a:rPr>
            <a:t>.</a:t>
          </a:r>
        </a:p>
      </dgm:t>
    </dgm:pt>
    <dgm:pt modelId="{96F006AA-69DE-47F0-B8F2-40413B1A1CF7}" type="parTrans" cxnId="{5FC10700-6225-4B82-BB7C-FCCB5DFB953E}">
      <dgm:prSet/>
      <dgm:spPr/>
      <dgm:t>
        <a:bodyPr/>
        <a:lstStyle/>
        <a:p>
          <a:endParaRPr lang="es-CO"/>
        </a:p>
      </dgm:t>
    </dgm:pt>
    <dgm:pt modelId="{7DFE9067-9735-46DF-9517-26FEB52D0BC5}" type="sibTrans" cxnId="{5FC10700-6225-4B82-BB7C-FCCB5DFB953E}">
      <dgm:prSet/>
      <dgm:spPr/>
      <dgm:t>
        <a:bodyPr/>
        <a:lstStyle/>
        <a:p>
          <a:endParaRPr lang="es-CO"/>
        </a:p>
      </dgm:t>
    </dgm:pt>
    <dgm:pt modelId="{9EFF8D77-0905-4F15-8257-F0CFC0FC7DBD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Repercusiones negativas sobre el alcance que puedan tener terceros sobre dicha información confidencial.</a:t>
          </a:r>
        </a:p>
      </dgm:t>
    </dgm:pt>
    <dgm:pt modelId="{39CDB143-0355-44CC-99EB-E7E34BE48A1F}" type="parTrans" cxnId="{BF449CD3-8386-4461-8D0B-B9D481A10A41}">
      <dgm:prSet/>
      <dgm:spPr/>
      <dgm:t>
        <a:bodyPr/>
        <a:lstStyle/>
        <a:p>
          <a:endParaRPr lang="es-CO"/>
        </a:p>
      </dgm:t>
    </dgm:pt>
    <dgm:pt modelId="{89F17A3F-8EE4-46B3-AECA-A5BC4F09C701}" type="sibTrans" cxnId="{BF449CD3-8386-4461-8D0B-B9D481A10A41}">
      <dgm:prSet/>
      <dgm:spPr/>
      <dgm:t>
        <a:bodyPr/>
        <a:lstStyle/>
        <a:p>
          <a:endParaRPr lang="es-CO"/>
        </a:p>
      </dgm:t>
    </dgm:pt>
    <dgm:pt modelId="{D6429C37-2199-48D2-9300-81461B1EF2C0}" type="pres">
      <dgm:prSet presAssocID="{237C76EE-DD41-402D-864D-3B2F1A757998}" presName="CompostProcess" presStyleCnt="0">
        <dgm:presLayoutVars>
          <dgm:dir/>
          <dgm:resizeHandles val="exact"/>
        </dgm:presLayoutVars>
      </dgm:prSet>
      <dgm:spPr/>
    </dgm:pt>
    <dgm:pt modelId="{B7F79854-5B18-4C02-8F9A-2E1EEAD75607}" type="pres">
      <dgm:prSet presAssocID="{237C76EE-DD41-402D-864D-3B2F1A757998}" presName="arrow" presStyleLbl="bgShp" presStyleIdx="0" presStyleCnt="1" custLinFactNeighborX="1123" custLinFactNeighborY="-246"/>
      <dgm:spPr/>
    </dgm:pt>
    <dgm:pt modelId="{707E1437-D1E0-4A3B-BEB3-D31CAC217B09}" type="pres">
      <dgm:prSet presAssocID="{237C76EE-DD41-402D-864D-3B2F1A757998}" presName="linearProcess" presStyleCnt="0"/>
      <dgm:spPr/>
    </dgm:pt>
    <dgm:pt modelId="{4E16A541-6B36-4DB4-9600-4F3E564ED31C}" type="pres">
      <dgm:prSet presAssocID="{716B8416-E347-4121-88B4-89EF8F134C41}" presName="textNode" presStyleLbl="node1" presStyleIdx="0" presStyleCnt="2" custScaleX="85878" custScaleY="111688" custLinFactNeighborX="-11875" custLinFactNeighborY="-608">
        <dgm:presLayoutVars>
          <dgm:bulletEnabled val="1"/>
        </dgm:presLayoutVars>
      </dgm:prSet>
      <dgm:spPr/>
    </dgm:pt>
    <dgm:pt modelId="{D5207402-3071-4EFD-AAC0-FA8D25C4D791}" type="pres">
      <dgm:prSet presAssocID="{7DFE9067-9735-46DF-9517-26FEB52D0BC5}" presName="sibTrans" presStyleCnt="0"/>
      <dgm:spPr/>
    </dgm:pt>
    <dgm:pt modelId="{2D037ADB-DDE8-4B90-852D-93B3EB18594A}" type="pres">
      <dgm:prSet presAssocID="{9EFF8D77-0905-4F15-8257-F0CFC0FC7DBD}" presName="textNode" presStyleLbl="node1" presStyleIdx="1" presStyleCnt="2" custScaleX="94809" custScaleY="111688" custLinFactNeighborX="1315" custLinFactNeighborY="-743">
        <dgm:presLayoutVars>
          <dgm:bulletEnabled val="1"/>
        </dgm:presLayoutVars>
      </dgm:prSet>
      <dgm:spPr/>
    </dgm:pt>
  </dgm:ptLst>
  <dgm:cxnLst>
    <dgm:cxn modelId="{5FC10700-6225-4B82-BB7C-FCCB5DFB953E}" srcId="{237C76EE-DD41-402D-864D-3B2F1A757998}" destId="{716B8416-E347-4121-88B4-89EF8F134C41}" srcOrd="0" destOrd="0" parTransId="{96F006AA-69DE-47F0-B8F2-40413B1A1CF7}" sibTransId="{7DFE9067-9735-46DF-9517-26FEB52D0BC5}"/>
    <dgm:cxn modelId="{A610A37D-1FAC-47A2-A5E7-83EC448C7789}" type="presOf" srcId="{9EFF8D77-0905-4F15-8257-F0CFC0FC7DBD}" destId="{2D037ADB-DDE8-4B90-852D-93B3EB18594A}" srcOrd="0" destOrd="0" presId="urn:microsoft.com/office/officeart/2005/8/layout/hProcess9"/>
    <dgm:cxn modelId="{61C5389D-6B46-4A7B-8424-1702661855D6}" type="presOf" srcId="{237C76EE-DD41-402D-864D-3B2F1A757998}" destId="{D6429C37-2199-48D2-9300-81461B1EF2C0}" srcOrd="0" destOrd="0" presId="urn:microsoft.com/office/officeart/2005/8/layout/hProcess9"/>
    <dgm:cxn modelId="{BF449CD3-8386-4461-8D0B-B9D481A10A41}" srcId="{237C76EE-DD41-402D-864D-3B2F1A757998}" destId="{9EFF8D77-0905-4F15-8257-F0CFC0FC7DBD}" srcOrd="1" destOrd="0" parTransId="{39CDB143-0355-44CC-99EB-E7E34BE48A1F}" sibTransId="{89F17A3F-8EE4-46B3-AECA-A5BC4F09C701}"/>
    <dgm:cxn modelId="{4731F0DB-9D1E-4F8C-AE04-F34C8322AB9C}" type="presOf" srcId="{716B8416-E347-4121-88B4-89EF8F134C41}" destId="{4E16A541-6B36-4DB4-9600-4F3E564ED31C}" srcOrd="0" destOrd="0" presId="urn:microsoft.com/office/officeart/2005/8/layout/hProcess9"/>
    <dgm:cxn modelId="{3BBFD9D5-F706-41C8-9138-084F78505C50}" type="presParOf" srcId="{D6429C37-2199-48D2-9300-81461B1EF2C0}" destId="{B7F79854-5B18-4C02-8F9A-2E1EEAD75607}" srcOrd="0" destOrd="0" presId="urn:microsoft.com/office/officeart/2005/8/layout/hProcess9"/>
    <dgm:cxn modelId="{0DB710CD-BC49-4011-90F6-DEFBEB4C0B81}" type="presParOf" srcId="{D6429C37-2199-48D2-9300-81461B1EF2C0}" destId="{707E1437-D1E0-4A3B-BEB3-D31CAC217B09}" srcOrd="1" destOrd="0" presId="urn:microsoft.com/office/officeart/2005/8/layout/hProcess9"/>
    <dgm:cxn modelId="{1C842BBC-C483-42E7-B7A4-043ED11835D9}" type="presParOf" srcId="{707E1437-D1E0-4A3B-BEB3-D31CAC217B09}" destId="{4E16A541-6B36-4DB4-9600-4F3E564ED31C}" srcOrd="0" destOrd="0" presId="urn:microsoft.com/office/officeart/2005/8/layout/hProcess9"/>
    <dgm:cxn modelId="{838AA1CD-3655-4B91-8F2F-FAD52DFA3D9E}" type="presParOf" srcId="{707E1437-D1E0-4A3B-BEB3-D31CAC217B09}" destId="{D5207402-3071-4EFD-AAC0-FA8D25C4D791}" srcOrd="1" destOrd="0" presId="urn:microsoft.com/office/officeart/2005/8/layout/hProcess9"/>
    <dgm:cxn modelId="{C1D4E23A-650F-4075-8B66-08F833B8E742}" type="presParOf" srcId="{707E1437-D1E0-4A3B-BEB3-D31CAC217B09}" destId="{2D037ADB-DDE8-4B90-852D-93B3EB18594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9E591-4512-4A8A-8AB5-9896AE7E91D0}">
      <dsp:nvSpPr>
        <dsp:cNvPr id="0" name=""/>
        <dsp:cNvSpPr/>
      </dsp:nvSpPr>
      <dsp:spPr>
        <a:xfrm>
          <a:off x="599950" y="0"/>
          <a:ext cx="6799433" cy="44654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6BD6C-6B83-448C-9E7F-42F0C0A2B3BF}">
      <dsp:nvSpPr>
        <dsp:cNvPr id="0" name=""/>
        <dsp:cNvSpPr/>
      </dsp:nvSpPr>
      <dsp:spPr>
        <a:xfrm>
          <a:off x="290351" y="1314580"/>
          <a:ext cx="2212879" cy="18362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No tener activo el antivirus.</a:t>
          </a:r>
        </a:p>
      </dsp:txBody>
      <dsp:txXfrm>
        <a:off x="379991" y="1404220"/>
        <a:ext cx="2033599" cy="1656997"/>
      </dsp:txXfrm>
    </dsp:sp>
    <dsp:sp modelId="{AAE021DC-F959-4A22-972C-05C2D2CB7E1A}">
      <dsp:nvSpPr>
        <dsp:cNvPr id="0" name=""/>
        <dsp:cNvSpPr/>
      </dsp:nvSpPr>
      <dsp:spPr>
        <a:xfrm>
          <a:off x="2903198" y="1327833"/>
          <a:ext cx="2102056" cy="180977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Mensaje de alerta en el equipo.</a:t>
          </a:r>
        </a:p>
      </dsp:txBody>
      <dsp:txXfrm>
        <a:off x="2991544" y="1416179"/>
        <a:ext cx="1925364" cy="1633078"/>
      </dsp:txXfrm>
    </dsp:sp>
    <dsp:sp modelId="{B2A639B9-13A3-433D-8808-901F29D43CF8}">
      <dsp:nvSpPr>
        <dsp:cNvPr id="0" name=""/>
        <dsp:cNvSpPr/>
      </dsp:nvSpPr>
      <dsp:spPr>
        <a:xfrm>
          <a:off x="5405221" y="1314580"/>
          <a:ext cx="2303760" cy="1836277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Infección por virus en el equipo.</a:t>
          </a:r>
        </a:p>
      </dsp:txBody>
      <dsp:txXfrm>
        <a:off x="5494861" y="1404220"/>
        <a:ext cx="2124480" cy="1656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5E92-80B0-47FD-B935-28A6430D8844}">
      <dsp:nvSpPr>
        <dsp:cNvPr id="0" name=""/>
        <dsp:cNvSpPr/>
      </dsp:nvSpPr>
      <dsp:spPr>
        <a:xfrm>
          <a:off x="614054" y="0"/>
          <a:ext cx="6959288" cy="4515729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AB9AE-04F1-4B59-9E68-6AF5A5110A9F}">
      <dsp:nvSpPr>
        <dsp:cNvPr id="0" name=""/>
        <dsp:cNvSpPr/>
      </dsp:nvSpPr>
      <dsp:spPr>
        <a:xfrm>
          <a:off x="0" y="1354718"/>
          <a:ext cx="2456219" cy="18062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Maiandra GD" panose="020E0502030308020204" pitchFamily="34" charset="0"/>
            </a:rPr>
            <a:t>Activos en mal estado que no cuenten con los controles definidos por la empresa</a:t>
          </a:r>
          <a:r>
            <a:rPr lang="es-CO" sz="1900" kern="1200" dirty="0">
              <a:latin typeface="Maiandra GD" panose="020E0502030308020204" pitchFamily="34" charset="0"/>
            </a:rPr>
            <a:t>.</a:t>
          </a:r>
        </a:p>
      </dsp:txBody>
      <dsp:txXfrm>
        <a:off x="88176" y="1442894"/>
        <a:ext cx="2279867" cy="1629939"/>
      </dsp:txXfrm>
    </dsp:sp>
    <dsp:sp modelId="{BFB39BF6-D8BD-4854-A441-0583ACF578B7}">
      <dsp:nvSpPr>
        <dsp:cNvPr id="0" name=""/>
        <dsp:cNvSpPr/>
      </dsp:nvSpPr>
      <dsp:spPr>
        <a:xfrm>
          <a:off x="2865589" y="1354718"/>
          <a:ext cx="2456219" cy="1806291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>
              <a:latin typeface="Maiandra GD" panose="020E0502030308020204" pitchFamily="34" charset="0"/>
            </a:rPr>
            <a:t>Alertas del equipo reportando su estado.</a:t>
          </a:r>
        </a:p>
      </dsp:txBody>
      <dsp:txXfrm>
        <a:off x="2953765" y="1442894"/>
        <a:ext cx="2279867" cy="1629939"/>
      </dsp:txXfrm>
    </dsp:sp>
    <dsp:sp modelId="{E0909747-E57E-47E4-AFA8-B22C754955DE}">
      <dsp:nvSpPr>
        <dsp:cNvPr id="0" name=""/>
        <dsp:cNvSpPr/>
      </dsp:nvSpPr>
      <dsp:spPr>
        <a:xfrm>
          <a:off x="5731178" y="1354718"/>
          <a:ext cx="2456219" cy="1806291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Maiandra GD" panose="020E0502030308020204" pitchFamily="34" charset="0"/>
            </a:rPr>
            <a:t>Pérdida de la información almacenada en el equipo o pérdida total del activo.</a:t>
          </a:r>
        </a:p>
      </dsp:txBody>
      <dsp:txXfrm>
        <a:off x="5819354" y="1442894"/>
        <a:ext cx="2279867" cy="16299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5E92-80B0-47FD-B935-28A6430D8844}">
      <dsp:nvSpPr>
        <dsp:cNvPr id="0" name=""/>
        <dsp:cNvSpPr/>
      </dsp:nvSpPr>
      <dsp:spPr>
        <a:xfrm>
          <a:off x="640068" y="0"/>
          <a:ext cx="7254114" cy="449854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AB9AE-04F1-4B59-9E68-6AF5A5110A9F}">
      <dsp:nvSpPr>
        <dsp:cNvPr id="0" name=""/>
        <dsp:cNvSpPr/>
      </dsp:nvSpPr>
      <dsp:spPr>
        <a:xfrm>
          <a:off x="156682" y="1193148"/>
          <a:ext cx="2619301" cy="205891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Falta de controles para el acceso a la información.</a:t>
          </a:r>
        </a:p>
      </dsp:txBody>
      <dsp:txXfrm>
        <a:off x="257190" y="1293656"/>
        <a:ext cx="2418285" cy="1857895"/>
      </dsp:txXfrm>
    </dsp:sp>
    <dsp:sp modelId="{BFB39BF6-D8BD-4854-A441-0583ACF578B7}">
      <dsp:nvSpPr>
        <dsp:cNvPr id="0" name=""/>
        <dsp:cNvSpPr/>
      </dsp:nvSpPr>
      <dsp:spPr>
        <a:xfrm>
          <a:off x="2934784" y="1192635"/>
          <a:ext cx="2730082" cy="211449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Consulta de información sensible por parte de personal no autorizado.</a:t>
          </a:r>
        </a:p>
      </dsp:txBody>
      <dsp:txXfrm>
        <a:off x="3038005" y="1295856"/>
        <a:ext cx="2523640" cy="1908053"/>
      </dsp:txXfrm>
    </dsp:sp>
    <dsp:sp modelId="{E0909747-E57E-47E4-AFA8-B22C754955DE}">
      <dsp:nvSpPr>
        <dsp:cNvPr id="0" name=""/>
        <dsp:cNvSpPr/>
      </dsp:nvSpPr>
      <dsp:spPr>
        <a:xfrm>
          <a:off x="6011961" y="1266078"/>
          <a:ext cx="2520183" cy="2050777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Divulgación o alteración de dicha información.</a:t>
          </a:r>
        </a:p>
      </dsp:txBody>
      <dsp:txXfrm>
        <a:off x="6112072" y="1366189"/>
        <a:ext cx="2319961" cy="1850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5E92-80B0-47FD-B935-28A6430D8844}">
      <dsp:nvSpPr>
        <dsp:cNvPr id="0" name=""/>
        <dsp:cNvSpPr/>
      </dsp:nvSpPr>
      <dsp:spPr>
        <a:xfrm>
          <a:off x="640068" y="0"/>
          <a:ext cx="7254114" cy="459701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AB9AE-04F1-4B59-9E68-6AF5A5110A9F}">
      <dsp:nvSpPr>
        <dsp:cNvPr id="0" name=""/>
        <dsp:cNvSpPr/>
      </dsp:nvSpPr>
      <dsp:spPr>
        <a:xfrm>
          <a:off x="189833" y="1218420"/>
          <a:ext cx="2815737" cy="2103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50" kern="1200" dirty="0">
              <a:latin typeface="Maiandra GD" panose="020E0502030308020204" pitchFamily="34" charset="0"/>
            </a:rPr>
            <a:t>Falta de información o conocimiento para manipular un activo o manejar información sensible, debido a la falta de manuales, instructivos o procedimientos.</a:t>
          </a:r>
        </a:p>
      </dsp:txBody>
      <dsp:txXfrm>
        <a:off x="292541" y="1321128"/>
        <a:ext cx="2610321" cy="1898564"/>
      </dsp:txXfrm>
    </dsp:sp>
    <dsp:sp modelId="{BFB39BF6-D8BD-4854-A441-0583ACF578B7}">
      <dsp:nvSpPr>
        <dsp:cNvPr id="0" name=""/>
        <dsp:cNvSpPr/>
      </dsp:nvSpPr>
      <dsp:spPr>
        <a:xfrm>
          <a:off x="3236499" y="1204363"/>
          <a:ext cx="2675840" cy="2160781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50" kern="1200" dirty="0">
              <a:latin typeface="Maiandra GD" panose="020E0502030308020204" pitchFamily="34" charset="0"/>
            </a:rPr>
            <a:t>Solicitud de manuales, instructivos o procedimientos para saber el adecuado manejo de la información y manipulación del activo.</a:t>
          </a:r>
        </a:p>
      </dsp:txBody>
      <dsp:txXfrm>
        <a:off x="3341980" y="1309844"/>
        <a:ext cx="2464878" cy="1949819"/>
      </dsp:txXfrm>
    </dsp:sp>
    <dsp:sp modelId="{E0909747-E57E-47E4-AFA8-B22C754955DE}">
      <dsp:nvSpPr>
        <dsp:cNvPr id="0" name=""/>
        <dsp:cNvSpPr/>
      </dsp:nvSpPr>
      <dsp:spPr>
        <a:xfrm>
          <a:off x="6025197" y="1235181"/>
          <a:ext cx="2456046" cy="21531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latin typeface="Maiandra GD" panose="020E0502030308020204" pitchFamily="34" charset="0"/>
            </a:rPr>
            <a:t>Daño o alteración en el activo y/o corrupción de la información.</a:t>
          </a:r>
        </a:p>
      </dsp:txBody>
      <dsp:txXfrm>
        <a:off x="6130306" y="1340290"/>
        <a:ext cx="2245828" cy="194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9854-5B18-4C02-8F9A-2E1EEAD75607}">
      <dsp:nvSpPr>
        <dsp:cNvPr id="0" name=""/>
        <dsp:cNvSpPr/>
      </dsp:nvSpPr>
      <dsp:spPr>
        <a:xfrm>
          <a:off x="651135" y="0"/>
          <a:ext cx="6636435" cy="408143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A541-6B36-4DB4-9600-4F3E564ED31C}">
      <dsp:nvSpPr>
        <dsp:cNvPr id="0" name=""/>
        <dsp:cNvSpPr/>
      </dsp:nvSpPr>
      <dsp:spPr>
        <a:xfrm>
          <a:off x="387374" y="1129023"/>
          <a:ext cx="2891525" cy="18233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Ceder el carné o permisos a terceros.</a:t>
          </a:r>
        </a:p>
      </dsp:txBody>
      <dsp:txXfrm>
        <a:off x="476385" y="1218034"/>
        <a:ext cx="2713503" cy="1645367"/>
      </dsp:txXfrm>
    </dsp:sp>
    <dsp:sp modelId="{2D037ADB-DDE8-4B90-852D-93B3EB18594A}">
      <dsp:nvSpPr>
        <dsp:cNvPr id="0" name=""/>
        <dsp:cNvSpPr/>
      </dsp:nvSpPr>
      <dsp:spPr>
        <a:xfrm>
          <a:off x="3672205" y="1129023"/>
          <a:ext cx="3755299" cy="182338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Acceso a  información sensible  o zonas restringidas por parte de terceros.</a:t>
          </a:r>
        </a:p>
      </dsp:txBody>
      <dsp:txXfrm>
        <a:off x="3761216" y="1218034"/>
        <a:ext cx="3577277" cy="16453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9854-5B18-4C02-8F9A-2E1EEAD75607}">
      <dsp:nvSpPr>
        <dsp:cNvPr id="0" name=""/>
        <dsp:cNvSpPr/>
      </dsp:nvSpPr>
      <dsp:spPr>
        <a:xfrm>
          <a:off x="257403" y="0"/>
          <a:ext cx="7102060" cy="408143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A541-6B36-4DB4-9600-4F3E564ED31C}">
      <dsp:nvSpPr>
        <dsp:cNvPr id="0" name=""/>
        <dsp:cNvSpPr/>
      </dsp:nvSpPr>
      <dsp:spPr>
        <a:xfrm>
          <a:off x="0" y="1129023"/>
          <a:ext cx="2999406" cy="18233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Maiandra GD" panose="020E0502030308020204" pitchFamily="34" charset="0"/>
            </a:rPr>
            <a:t>No realizar copias de seguridad.</a:t>
          </a:r>
        </a:p>
      </dsp:txBody>
      <dsp:txXfrm>
        <a:off x="89011" y="1218034"/>
        <a:ext cx="2821384" cy="1645367"/>
      </dsp:txXfrm>
    </dsp:sp>
    <dsp:sp modelId="{2D037ADB-DDE8-4B90-852D-93B3EB18594A}">
      <dsp:nvSpPr>
        <dsp:cNvPr id="0" name=""/>
        <dsp:cNvSpPr/>
      </dsp:nvSpPr>
      <dsp:spPr>
        <a:xfrm>
          <a:off x="3723842" y="1139145"/>
          <a:ext cx="3373852" cy="182338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Perder información sensible o importante  al no tener copias de respaldo.</a:t>
          </a:r>
        </a:p>
      </dsp:txBody>
      <dsp:txXfrm>
        <a:off x="3812853" y="1228156"/>
        <a:ext cx="3195830" cy="16453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9854-5B18-4C02-8F9A-2E1EEAD75607}">
      <dsp:nvSpPr>
        <dsp:cNvPr id="0" name=""/>
        <dsp:cNvSpPr/>
      </dsp:nvSpPr>
      <dsp:spPr>
        <a:xfrm>
          <a:off x="672182" y="0"/>
          <a:ext cx="6757961" cy="445765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A541-6B36-4DB4-9600-4F3E564ED31C}">
      <dsp:nvSpPr>
        <dsp:cNvPr id="0" name=""/>
        <dsp:cNvSpPr/>
      </dsp:nvSpPr>
      <dsp:spPr>
        <a:xfrm>
          <a:off x="0" y="1222252"/>
          <a:ext cx="3619169" cy="1991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Enviar correo electrónico revelando información sin autorización o de forma accidental</a:t>
          </a:r>
          <a:r>
            <a:rPr lang="es-CO" sz="2800" kern="1200" dirty="0">
              <a:latin typeface="Maiandra GD" panose="020E0502030308020204" pitchFamily="34" charset="0"/>
            </a:rPr>
            <a:t>.</a:t>
          </a:r>
        </a:p>
      </dsp:txBody>
      <dsp:txXfrm>
        <a:off x="97215" y="1319467"/>
        <a:ext cx="3424739" cy="1797035"/>
      </dsp:txXfrm>
    </dsp:sp>
    <dsp:sp modelId="{2D037ADB-DDE8-4B90-852D-93B3EB18594A}">
      <dsp:nvSpPr>
        <dsp:cNvPr id="0" name=""/>
        <dsp:cNvSpPr/>
      </dsp:nvSpPr>
      <dsp:spPr>
        <a:xfrm>
          <a:off x="3954993" y="1219845"/>
          <a:ext cx="3995549" cy="199146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Repercusiones negativas sobre el alcance que puedan tener terceros sobre dicha información confidencial.</a:t>
          </a:r>
        </a:p>
      </dsp:txBody>
      <dsp:txXfrm>
        <a:off x="4052208" y="1317060"/>
        <a:ext cx="3801119" cy="1797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2B855-9408-4F84-A947-EE8B0A620121}" type="datetimeFigureOut">
              <a:rPr lang="es-CO" smtClean="0"/>
              <a:t>6/04/2020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FA457-BE78-4BAE-82F6-9F3894FDC4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235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E72ED-3D89-4505-BAFD-7B56FC3FBF9D}" type="datetimeFigureOut">
              <a:rPr lang="es-CO" smtClean="0"/>
              <a:t>6/04/2020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5DC99-02E2-4E07-A6D2-262073F9F3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87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5DC99-02E2-4E07-A6D2-262073F9F3A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555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>
            <a:spLocks noGrp="1"/>
          </p:cNvSpPr>
          <p:nvPr>
            <p:ph type="title" hasCustomPrompt="1"/>
          </p:nvPr>
        </p:nvSpPr>
        <p:spPr>
          <a:xfrm>
            <a:off x="0" y="947771"/>
            <a:ext cx="9144000" cy="132556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9" name="Marcador de contenido 5"/>
          <p:cNvSpPr>
            <a:spLocks noGrp="1"/>
          </p:cNvSpPr>
          <p:nvPr>
            <p:ph sz="quarter" idx="10" hasCustomPrompt="1"/>
          </p:nvPr>
        </p:nvSpPr>
        <p:spPr>
          <a:xfrm>
            <a:off x="749300" y="2540000"/>
            <a:ext cx="7766050" cy="11303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aseline="0">
                <a:latin typeface="Arial"/>
                <a:cs typeface="Arial"/>
              </a:defRPr>
            </a:lvl1pPr>
            <a:lvl2pPr>
              <a:lnSpc>
                <a:spcPct val="150000"/>
              </a:lnSpc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Arial"/>
                <a:cs typeface="Arial"/>
              </a:defRPr>
            </a:lvl3pPr>
            <a:lvl4pPr>
              <a:lnSpc>
                <a:spcPct val="150000"/>
              </a:lnSpc>
              <a:defRPr>
                <a:latin typeface="Arial"/>
                <a:cs typeface="Arial"/>
              </a:defRPr>
            </a:lvl4pPr>
            <a:lvl5pPr>
              <a:lnSpc>
                <a:spcPct val="150000"/>
              </a:lnSpc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CO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19984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749300" y="2082800"/>
            <a:ext cx="7766050" cy="38227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latin typeface="Arial"/>
                <a:cs typeface="Arial"/>
              </a:defRPr>
            </a:lvl1pPr>
            <a:lvl2pPr>
              <a:lnSpc>
                <a:spcPct val="150000"/>
              </a:lnSpc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Arial"/>
                <a:cs typeface="Arial"/>
              </a:defRPr>
            </a:lvl3pPr>
            <a:lvl4pPr>
              <a:lnSpc>
                <a:spcPct val="150000"/>
              </a:lnSpc>
              <a:defRPr>
                <a:latin typeface="Arial"/>
                <a:cs typeface="Arial"/>
              </a:defRPr>
            </a:lvl4pPr>
            <a:lvl5pPr>
              <a:lnSpc>
                <a:spcPct val="150000"/>
              </a:lnSpc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0" y="1007490"/>
            <a:ext cx="9144000" cy="861216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0602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/>
          <p:cNvSpPr>
            <a:spLocks noGrp="1"/>
          </p:cNvSpPr>
          <p:nvPr>
            <p:ph type="title" hasCustomPrompt="1"/>
          </p:nvPr>
        </p:nvSpPr>
        <p:spPr>
          <a:xfrm>
            <a:off x="0" y="890690"/>
            <a:ext cx="9144000" cy="1094810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4" name="Marcador de contenido 5"/>
          <p:cNvSpPr>
            <a:spLocks noGrp="1"/>
          </p:cNvSpPr>
          <p:nvPr>
            <p:ph sz="quarter" idx="10" hasCustomPrompt="1"/>
          </p:nvPr>
        </p:nvSpPr>
        <p:spPr>
          <a:xfrm>
            <a:off x="749300" y="3109792"/>
            <a:ext cx="3810000" cy="30876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 baseline="0">
                <a:latin typeface="Arial"/>
                <a:cs typeface="Arial"/>
              </a:defRPr>
            </a:lvl1pPr>
            <a:lvl2pPr marL="457200" indent="0">
              <a:lnSpc>
                <a:spcPct val="150000"/>
              </a:lnSpc>
              <a:buNone/>
              <a:defRPr sz="2400"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Haga clic para agregar texto</a:t>
            </a:r>
          </a:p>
          <a:p>
            <a:pPr lvl="1"/>
            <a:endParaRPr lang="es-CO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11" hasCustomPrompt="1"/>
          </p:nvPr>
        </p:nvSpPr>
        <p:spPr>
          <a:xfrm>
            <a:off x="4705350" y="3109792"/>
            <a:ext cx="3810000" cy="30876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Arial"/>
                <a:cs typeface="Arial"/>
              </a:defRPr>
            </a:lvl1pPr>
            <a:lvl2pPr>
              <a:lnSpc>
                <a:spcPct val="150000"/>
              </a:lnSpc>
              <a:defRPr>
                <a:latin typeface="Maiandra GD" panose="020E0502030308020204" pitchFamily="34" charset="0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Haga clic para agregar texto</a:t>
            </a:r>
          </a:p>
        </p:txBody>
      </p:sp>
      <p:sp>
        <p:nvSpPr>
          <p:cNvPr id="7" name="Marcador de contenido 5"/>
          <p:cNvSpPr>
            <a:spLocks noGrp="1"/>
          </p:cNvSpPr>
          <p:nvPr>
            <p:ph sz="quarter" idx="12" hasCustomPrompt="1"/>
          </p:nvPr>
        </p:nvSpPr>
        <p:spPr>
          <a:xfrm>
            <a:off x="749300" y="2222380"/>
            <a:ext cx="3810000" cy="647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Agregar texto</a:t>
            </a:r>
          </a:p>
          <a:p>
            <a:pPr lvl="1"/>
            <a:endParaRPr lang="es-CO"/>
          </a:p>
        </p:txBody>
      </p:sp>
      <p:sp>
        <p:nvSpPr>
          <p:cNvPr id="9" name="Marcador de contenido 5"/>
          <p:cNvSpPr>
            <a:spLocks noGrp="1"/>
          </p:cNvSpPr>
          <p:nvPr>
            <p:ph sz="quarter" idx="13" hasCustomPrompt="1"/>
          </p:nvPr>
        </p:nvSpPr>
        <p:spPr>
          <a:xfrm>
            <a:off x="4705350" y="2222380"/>
            <a:ext cx="3810000" cy="647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Agregar texto</a:t>
            </a:r>
          </a:p>
          <a:p>
            <a:pPr lvl="1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60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6"/>
            <a:ext cx="9144000" cy="132556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8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4241800" y="1879600"/>
            <a:ext cx="4273550" cy="40259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 lang="es-CO"/>
          </a:p>
        </p:txBody>
      </p:sp>
      <p:sp>
        <p:nvSpPr>
          <p:cNvPr id="10" name="Marcador de contenido 5"/>
          <p:cNvSpPr>
            <a:spLocks noGrp="1"/>
          </p:cNvSpPr>
          <p:nvPr>
            <p:ph sz="quarter" idx="11" hasCustomPrompt="1"/>
          </p:nvPr>
        </p:nvSpPr>
        <p:spPr>
          <a:xfrm>
            <a:off x="749300" y="1879600"/>
            <a:ext cx="3117850" cy="40259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baseline="0">
                <a:latin typeface="Arial"/>
                <a:cs typeface="Arial"/>
              </a:defRPr>
            </a:lvl1pPr>
            <a:lvl2pPr marL="457200" indent="0">
              <a:lnSpc>
                <a:spcPct val="150000"/>
              </a:lnSpc>
              <a:buNone/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Haga clic para agregar texto</a:t>
            </a:r>
          </a:p>
          <a:p>
            <a:pPr lvl="1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35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749300" y="2189888"/>
            <a:ext cx="7766050" cy="37156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7"/>
            <a:ext cx="9144000" cy="905010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518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abla 4"/>
          <p:cNvSpPr>
            <a:spLocks noGrp="1"/>
          </p:cNvSpPr>
          <p:nvPr>
            <p:ph type="tbl" sz="quarter" idx="11"/>
          </p:nvPr>
        </p:nvSpPr>
        <p:spPr>
          <a:xfrm>
            <a:off x="647112" y="2069390"/>
            <a:ext cx="7766050" cy="40259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 lang="es-CO"/>
          </a:p>
        </p:txBody>
      </p:sp>
      <p:sp>
        <p:nvSpPr>
          <p:cNvPr id="4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6"/>
            <a:ext cx="9144000" cy="105100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509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6"/>
            <a:ext cx="9144000" cy="132556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872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5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2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9" r:id="rId3"/>
    <p:sldLayoutId id="2147483682" r:id="rId4"/>
    <p:sldLayoutId id="2147483683" r:id="rId5"/>
    <p:sldLayoutId id="2147483684" r:id="rId6"/>
    <p:sldLayoutId id="2147483685" r:id="rId7"/>
    <p:sldLayoutId id="2147483687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88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CE3C8A7-A5BE-413A-8DBE-95AE537C726F}"/>
              </a:ext>
            </a:extLst>
          </p:cNvPr>
          <p:cNvSpPr/>
          <p:nvPr/>
        </p:nvSpPr>
        <p:spPr>
          <a:xfrm>
            <a:off x="4572000" y="541205"/>
            <a:ext cx="3912386" cy="5342760"/>
          </a:xfrm>
          <a:prstGeom prst="roundRect">
            <a:avLst/>
          </a:prstGeom>
          <a:noFill/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 useBgFill="1">
        <p:nvSpPr>
          <p:cNvPr id="5" name="CuadroTexto 4">
            <a:extLst>
              <a:ext uri="{FF2B5EF4-FFF2-40B4-BE49-F238E27FC236}">
                <a16:creationId xmlns:a16="http://schemas.microsoft.com/office/drawing/2014/main" id="{9BB1A879-E922-45E6-A499-10A5D2815A13}"/>
              </a:ext>
            </a:extLst>
          </p:cNvPr>
          <p:cNvSpPr txBox="1"/>
          <p:nvPr/>
        </p:nvSpPr>
        <p:spPr>
          <a:xfrm>
            <a:off x="4920084" y="711900"/>
            <a:ext cx="3216217" cy="500136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s-CO" sz="2900" dirty="0">
                <a:solidFill>
                  <a:schemeClr val="accent6"/>
                </a:solidFill>
                <a:latin typeface="Maiandra GD" panose="020E0502030308020204" pitchFamily="34" charset="0"/>
              </a:rPr>
              <a:t>“¿Por qué debo bloquear mi equipo si tengo una contraseña genérica?"</a:t>
            </a:r>
          </a:p>
          <a:p>
            <a:pPr algn="ctr"/>
            <a:endParaRPr lang="es-CO" sz="2900" dirty="0">
              <a:solidFill>
                <a:schemeClr val="accent6"/>
              </a:solidFill>
              <a:latin typeface="Maiandra GD" panose="020E0502030308020204" pitchFamily="34" charset="0"/>
            </a:endParaRPr>
          </a:p>
          <a:p>
            <a:pPr algn="ctr"/>
            <a:r>
              <a:rPr lang="es-CO" sz="2900" dirty="0">
                <a:solidFill>
                  <a:schemeClr val="accent6"/>
                </a:solidFill>
                <a:latin typeface="Maiandra GD" panose="020E0502030308020204" pitchFamily="34" charset="0"/>
              </a:rPr>
              <a:t> "¿Realmente es necesario bloquear el equipo si este se encuentra dentro del área?”</a:t>
            </a:r>
          </a:p>
        </p:txBody>
      </p:sp>
      <p:pic>
        <p:nvPicPr>
          <p:cNvPr id="2050" name="Picture 2" descr="Resultado de imagen para computador portatil animado">
            <a:extLst>
              <a:ext uri="{FF2B5EF4-FFF2-40B4-BE49-F238E27FC236}">
                <a16:creationId xmlns:a16="http://schemas.microsoft.com/office/drawing/2014/main" id="{2AC39DD2-A925-4AA1-93EF-386DCC44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7" y="1627586"/>
            <a:ext cx="3602828" cy="360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bloqueo">
            <a:extLst>
              <a:ext uri="{FF2B5EF4-FFF2-40B4-BE49-F238E27FC236}">
                <a16:creationId xmlns:a16="http://schemas.microsoft.com/office/drawing/2014/main" id="{5135DB19-20DB-4792-A47A-B6B9E7EA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64" y="2807684"/>
            <a:ext cx="844174" cy="8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1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92645D4B-7C02-4DE3-9B1B-5EA077BD649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06032" y="1202336"/>
            <a:ext cx="3635881" cy="47638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EA484F-419D-4F82-9238-AD9B94A96745}"/>
              </a:ext>
            </a:extLst>
          </p:cNvPr>
          <p:cNvSpPr txBox="1"/>
          <p:nvPr/>
        </p:nvSpPr>
        <p:spPr>
          <a:xfrm>
            <a:off x="3869637" y="1254459"/>
            <a:ext cx="45852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>
                <a:latin typeface="Maiandra GD" panose="020E0502030308020204" pitchFamily="34" charset="0"/>
              </a:rPr>
              <a:t>Recuerda que debemos tener una </a:t>
            </a:r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contraseña personal </a:t>
            </a:r>
            <a:r>
              <a:rPr lang="es-CO" sz="2800" dirty="0">
                <a:latin typeface="Maiandra GD" panose="020E0502030308020204" pitchFamily="34" charset="0"/>
              </a:rPr>
              <a:t>en nuestro equipo</a:t>
            </a:r>
          </a:p>
          <a:p>
            <a:pPr algn="ctr"/>
            <a:endParaRPr lang="es-CO" sz="2800" dirty="0">
              <a:latin typeface="Maiandra GD" panose="020E0502030308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>
                <a:latin typeface="Maiandra GD" panose="020E0502030308020204" pitchFamily="34" charset="0"/>
              </a:rPr>
              <a:t>Estamos expuestos a </a:t>
            </a:r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acceso no autorizado </a:t>
            </a:r>
            <a:r>
              <a:rPr lang="es-CO" sz="2800" dirty="0">
                <a:latin typeface="Maiandra GD" panose="020E0502030308020204" pitchFamily="34" charset="0"/>
              </a:rPr>
              <a:t>por parte de terceros o de los mismo colaboradores de OasisCom.</a:t>
            </a:r>
          </a:p>
        </p:txBody>
      </p:sp>
    </p:spTree>
    <p:extLst>
      <p:ext uri="{BB962C8B-B14F-4D97-AF65-F5344CB8AC3E}">
        <p14:creationId xmlns:p14="http://schemas.microsoft.com/office/powerpoint/2010/main" val="243358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C494D10E-B976-472B-8B62-3A3A682AD402}"/>
              </a:ext>
            </a:extLst>
          </p:cNvPr>
          <p:cNvSpPr/>
          <p:nvPr/>
        </p:nvSpPr>
        <p:spPr>
          <a:xfrm>
            <a:off x="2052822" y="1041488"/>
            <a:ext cx="6016487" cy="1749287"/>
          </a:xfrm>
          <a:prstGeom prst="wedgeRoundRectCallout">
            <a:avLst>
              <a:gd name="adj1" fmla="val -41646"/>
              <a:gd name="adj2" fmla="val 73106"/>
              <a:gd name="adj3" fmla="val 16667"/>
            </a:avLst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81CA25-F93C-4A72-A326-2EF087F4E431}"/>
              </a:ext>
            </a:extLst>
          </p:cNvPr>
          <p:cNvSpPr txBox="1"/>
          <p:nvPr/>
        </p:nvSpPr>
        <p:spPr>
          <a:xfrm>
            <a:off x="2052822" y="1107514"/>
            <a:ext cx="6016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tx2"/>
                </a:solidFill>
                <a:latin typeface="Maiandra GD" panose="020E0502030308020204" pitchFamily="34" charset="0"/>
              </a:rPr>
              <a:t>“¿Los antivirus sin licencia son un riesgo para la seguridad de la información?”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F4AB2F-DA45-4BE2-859E-46173191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13" y="3085938"/>
            <a:ext cx="3245396" cy="2529876"/>
          </a:xfrm>
          <a:prstGeom prst="rect">
            <a:avLst/>
          </a:prstGeom>
        </p:spPr>
      </p:pic>
      <p:pic>
        <p:nvPicPr>
          <p:cNvPr id="1032" name="Picture 8" descr="Resultado de imagen para persona con duda">
            <a:extLst>
              <a:ext uri="{FF2B5EF4-FFF2-40B4-BE49-F238E27FC236}">
                <a16:creationId xmlns:a16="http://schemas.microsoft.com/office/drawing/2014/main" id="{85C772B0-D79E-4F32-9738-B68E49ED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5" y="2491727"/>
            <a:ext cx="3713135" cy="37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8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7520F6E2-5B85-471A-B6A9-0E0211184959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379015" y="1189382"/>
            <a:ext cx="3593140" cy="47078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B116F8-5F16-42E1-B908-E1E25379F00B}"/>
              </a:ext>
            </a:extLst>
          </p:cNvPr>
          <p:cNvSpPr txBox="1"/>
          <p:nvPr/>
        </p:nvSpPr>
        <p:spPr>
          <a:xfrm>
            <a:off x="4439479" y="1296530"/>
            <a:ext cx="389613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dirty="0">
                <a:solidFill>
                  <a:srgbClr val="FF0000"/>
                </a:solidFill>
                <a:latin typeface="Maiandra GD" panose="020E0502030308020204" pitchFamily="34" charset="0"/>
              </a:rPr>
              <a:t>¡No! </a:t>
            </a:r>
            <a:r>
              <a:rPr lang="es-CO" sz="2600" dirty="0">
                <a:latin typeface="Maiandra GD" panose="020E0502030308020204" pitchFamily="34" charset="0"/>
              </a:rPr>
              <a:t>Recordemos que todo software instalado en los equipos debe estar validado por el Oficial de Seguridad la Información.</a:t>
            </a:r>
          </a:p>
          <a:p>
            <a:pPr algn="ctr"/>
            <a:endParaRPr lang="es-CO" sz="2600" dirty="0">
              <a:latin typeface="Maiandra GD" panose="020E0502030308020204" pitchFamily="34" charset="0"/>
            </a:endParaRPr>
          </a:p>
          <a:p>
            <a:pPr algn="ctr"/>
            <a:r>
              <a:rPr lang="es-CO" sz="2600" dirty="0">
                <a:latin typeface="Maiandra GD" panose="020E0502030308020204" pitchFamily="34" charset="0"/>
              </a:rPr>
              <a:t> Si el software no cuenta con una versión gratuita se debe adquirir la licencia por requisito legal.</a:t>
            </a:r>
          </a:p>
        </p:txBody>
      </p:sp>
    </p:spTree>
    <p:extLst>
      <p:ext uri="{BB962C8B-B14F-4D97-AF65-F5344CB8AC3E}">
        <p14:creationId xmlns:p14="http://schemas.microsoft.com/office/powerpoint/2010/main" val="238136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bases de datos animado">
            <a:extLst>
              <a:ext uri="{FF2B5EF4-FFF2-40B4-BE49-F238E27FC236}">
                <a16:creationId xmlns:a16="http://schemas.microsoft.com/office/drawing/2014/main" id="{EF69DB3D-F062-4EC2-829F-3A55AFBA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9" y="1061940"/>
            <a:ext cx="6751818" cy="49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8907C7-7A51-41E0-AD12-EE6E978AC0EA}"/>
              </a:ext>
            </a:extLst>
          </p:cNvPr>
          <p:cNvSpPr txBox="1"/>
          <p:nvPr/>
        </p:nvSpPr>
        <p:spPr>
          <a:xfrm>
            <a:off x="387420" y="1474619"/>
            <a:ext cx="5486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100" dirty="0">
                <a:solidFill>
                  <a:schemeClr val="tx2"/>
                </a:solidFill>
                <a:latin typeface="Maiandra GD" panose="020E0502030308020204" pitchFamily="34" charset="0"/>
              </a:rPr>
              <a:t>“¿Es necesaria la restricción de acceso a bases de datos y ambientes  de determinada área para algunos colaboradores de ésta?”</a:t>
            </a:r>
          </a:p>
          <a:p>
            <a:pPr algn="ctr"/>
            <a:endParaRPr lang="es-CO" sz="3100" dirty="0">
              <a:solidFill>
                <a:schemeClr val="tx2"/>
              </a:solidFill>
              <a:latin typeface="Maiandra GD" panose="020E0502030308020204" pitchFamily="34" charset="0"/>
            </a:endParaRPr>
          </a:p>
          <a:p>
            <a:pPr algn="ctr"/>
            <a:r>
              <a:rPr lang="es-CO" sz="3100" dirty="0">
                <a:solidFill>
                  <a:schemeClr val="tx2"/>
                </a:solidFill>
                <a:latin typeface="Maiandra GD" panose="020E0502030308020204" pitchFamily="34" charset="0"/>
              </a:rPr>
              <a:t> “¿La norma ISO 27001:2013 lo plantea así?”</a:t>
            </a:r>
          </a:p>
        </p:txBody>
      </p:sp>
      <p:pic>
        <p:nvPicPr>
          <p:cNvPr id="2050" name="Picture 2" descr="Resultado de imagen para persona preguntando">
            <a:extLst>
              <a:ext uri="{FF2B5EF4-FFF2-40B4-BE49-F238E27FC236}">
                <a16:creationId xmlns:a16="http://schemas.microsoft.com/office/drawing/2014/main" id="{41710EE2-41D7-4E4E-A682-2B6BC202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20" y="633305"/>
            <a:ext cx="2991884" cy="559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3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D1B33468-BBB1-49F0-A196-C9EF1EE4302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565058" y="1060822"/>
            <a:ext cx="3614908" cy="4736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B044C2-3DAB-4336-9B10-7F6E7237A466}"/>
              </a:ext>
            </a:extLst>
          </p:cNvPr>
          <p:cNvSpPr txBox="1"/>
          <p:nvPr/>
        </p:nvSpPr>
        <p:spPr>
          <a:xfrm>
            <a:off x="4439479" y="1459230"/>
            <a:ext cx="39756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accent6"/>
                </a:solidFill>
                <a:latin typeface="Maiandra GD" panose="020E0502030308020204" pitchFamily="34" charset="0"/>
              </a:rPr>
              <a:t>¡Sí! </a:t>
            </a:r>
            <a:r>
              <a:rPr lang="es-CO" sz="2500" dirty="0">
                <a:latin typeface="Maiandra GD" panose="020E0502030308020204" pitchFamily="34" charset="0"/>
              </a:rPr>
              <a:t>La empresa es quien define estas restricciones basados en el conocimiento, experiencia y grado de responsabilidad del colaborador.</a:t>
            </a:r>
          </a:p>
          <a:p>
            <a:pPr algn="ctr"/>
            <a:endParaRPr lang="es-CO" sz="2500" dirty="0">
              <a:latin typeface="Maiandra GD" panose="020E0502030308020204" pitchFamily="34" charset="0"/>
            </a:endParaRPr>
          </a:p>
          <a:p>
            <a:pPr algn="ctr"/>
            <a:r>
              <a:rPr lang="es-CO" sz="2500" dirty="0">
                <a:latin typeface="Maiandra GD" panose="020E0502030308020204" pitchFamily="34" charset="0"/>
              </a:rPr>
              <a:t>La norma sólo pide que se controle el acceso a la información por seguridad.</a:t>
            </a:r>
          </a:p>
        </p:txBody>
      </p:sp>
    </p:spTree>
    <p:extLst>
      <p:ext uri="{BB962C8B-B14F-4D97-AF65-F5344CB8AC3E}">
        <p14:creationId xmlns:p14="http://schemas.microsoft.com/office/powerpoint/2010/main" val="235008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0076A46-D9C8-4D60-B823-02CDBFBDB228}"/>
              </a:ext>
            </a:extLst>
          </p:cNvPr>
          <p:cNvSpPr txBox="1"/>
          <p:nvPr/>
        </p:nvSpPr>
        <p:spPr>
          <a:xfrm>
            <a:off x="5300869" y="1133388"/>
            <a:ext cx="3087756" cy="438581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31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“¿El manejar un sólo usuario para todos los colaboradores de determinada área es un riesgo para la seguridad de la información?”</a:t>
            </a:r>
          </a:p>
        </p:txBody>
      </p:sp>
      <p:pic>
        <p:nvPicPr>
          <p:cNvPr id="4098" name="Picture 2" descr="Resultado de imagen para EQUIPO">
            <a:extLst>
              <a:ext uri="{FF2B5EF4-FFF2-40B4-BE49-F238E27FC236}">
                <a16:creationId xmlns:a16="http://schemas.microsoft.com/office/drawing/2014/main" id="{1FB2BDB2-821C-4DF2-B4D9-99F613EF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7" y="1455124"/>
            <a:ext cx="3742343" cy="37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B69F71BE-3F7B-4234-A2D8-FC947A212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b="12044"/>
          <a:stretch/>
        </p:blipFill>
        <p:spPr bwMode="auto">
          <a:xfrm>
            <a:off x="1660340" y="3190461"/>
            <a:ext cx="1329659" cy="10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85F80-7709-4EA1-A5D6-0F128889C445}"/>
              </a:ext>
            </a:extLst>
          </p:cNvPr>
          <p:cNvSpPr/>
          <p:nvPr/>
        </p:nvSpPr>
        <p:spPr>
          <a:xfrm>
            <a:off x="5121964" y="769992"/>
            <a:ext cx="3445566" cy="511534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163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E8B755E9-201C-42C6-BAF4-22CCEEFAABE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549913" y="1045874"/>
            <a:ext cx="3637726" cy="47662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86AB49-C750-4400-84E4-BBB66C686EDC}"/>
              </a:ext>
            </a:extLst>
          </p:cNvPr>
          <p:cNvSpPr txBox="1"/>
          <p:nvPr/>
        </p:nvSpPr>
        <p:spPr>
          <a:xfrm>
            <a:off x="4572000" y="1382286"/>
            <a:ext cx="37636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dirty="0">
                <a:solidFill>
                  <a:schemeClr val="accent6"/>
                </a:solidFill>
                <a:latin typeface="Maiandra GD" panose="020E0502030308020204" pitchFamily="34" charset="0"/>
              </a:rPr>
              <a:t>¡Si! </a:t>
            </a:r>
            <a:r>
              <a:rPr lang="es-CO" sz="2600" dirty="0">
                <a:latin typeface="Maiandra GD" panose="020E0502030308020204" pitchFamily="34" charset="0"/>
              </a:rPr>
              <a:t>dado que a cualquier cambio realizado por medio de un usuario genérico no se le podrá llevar una trazabilidad de quién lo hizo. </a:t>
            </a:r>
          </a:p>
          <a:p>
            <a:pPr algn="ctr"/>
            <a:endParaRPr lang="es-CO" sz="2600" dirty="0">
              <a:latin typeface="Maiandra GD" panose="020E0502030308020204" pitchFamily="34" charset="0"/>
            </a:endParaRPr>
          </a:p>
          <a:p>
            <a:pPr algn="ctr"/>
            <a:r>
              <a:rPr lang="es-CO" sz="2600" dirty="0">
                <a:latin typeface="Maiandra GD" panose="020E0502030308020204" pitchFamily="34" charset="0"/>
              </a:rPr>
              <a:t>Se debería usar la cuenta corporativa personal de cada uno.</a:t>
            </a:r>
          </a:p>
        </p:txBody>
      </p:sp>
    </p:spTree>
    <p:extLst>
      <p:ext uri="{BB962C8B-B14F-4D97-AF65-F5344CB8AC3E}">
        <p14:creationId xmlns:p14="http://schemas.microsoft.com/office/powerpoint/2010/main" val="116888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413823-A8CD-4FF5-B973-B6E130FC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930" y="2855740"/>
            <a:ext cx="3024557" cy="2268418"/>
          </a:xfrm>
          <a:prstGeom prst="rect">
            <a:avLst/>
          </a:prstGeom>
          <a:ln w="57150">
            <a:solidFill>
              <a:schemeClr val="tx2"/>
            </a:solidFill>
          </a:ln>
          <a:effectLst>
            <a:glow rad="127000">
              <a:schemeClr val="tx2">
                <a:alpha val="50000"/>
              </a:schemeClr>
            </a:glo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62EBF42-A1C6-4877-9C09-82BECADE586D}"/>
              </a:ext>
            </a:extLst>
          </p:cNvPr>
          <p:cNvSpPr/>
          <p:nvPr/>
        </p:nvSpPr>
        <p:spPr>
          <a:xfrm>
            <a:off x="2933538" y="3154675"/>
            <a:ext cx="478301" cy="404446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6325B3-0545-429F-BB13-716916B4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91" y="552577"/>
            <a:ext cx="1596832" cy="15849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9CD68679-C5CB-4392-A232-7D65551D02F1}"/>
              </a:ext>
            </a:extLst>
          </p:cNvPr>
          <p:cNvCxnSpPr>
            <a:cxnSpLocks/>
            <a:stCxn id="5" idx="7"/>
          </p:cNvCxnSpPr>
          <p:nvPr/>
        </p:nvCxnSpPr>
        <p:spPr>
          <a:xfrm rot="5400000" flipH="1" flipV="1">
            <a:off x="3080725" y="2313193"/>
            <a:ext cx="1161781" cy="63964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1D2B7C6A-120F-4062-AC5C-5FF56A0DA975}"/>
              </a:ext>
            </a:extLst>
          </p:cNvPr>
          <p:cNvSpPr/>
          <p:nvPr/>
        </p:nvSpPr>
        <p:spPr>
          <a:xfrm>
            <a:off x="3242746" y="544144"/>
            <a:ext cx="1519314" cy="1507981"/>
          </a:xfrm>
          <a:prstGeom prst="flowChartConnector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9C39CB-AAD0-4F42-B11C-128900FF96DB}"/>
              </a:ext>
            </a:extLst>
          </p:cNvPr>
          <p:cNvSpPr txBox="1"/>
          <p:nvPr/>
        </p:nvSpPr>
        <p:spPr>
          <a:xfrm>
            <a:off x="5137948" y="1604781"/>
            <a:ext cx="3277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tx2"/>
                </a:solidFill>
                <a:latin typeface="Maiandra GD" panose="020E0502030308020204" pitchFamily="34" charset="0"/>
              </a:rPr>
              <a:t>“¿Dejar la llave en el escritorio representa un riesgo para la seguridad de la información?”</a:t>
            </a:r>
          </a:p>
        </p:txBody>
      </p:sp>
      <p:pic>
        <p:nvPicPr>
          <p:cNvPr id="1032" name="Picture 8" descr="Resultado de imagen para riesgo">
            <a:extLst>
              <a:ext uri="{FF2B5EF4-FFF2-40B4-BE49-F238E27FC236}">
                <a16:creationId xmlns:a16="http://schemas.microsoft.com/office/drawing/2014/main" id="{8EAA66AC-05BA-46B7-9B8B-5D8B1597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27" y="2467022"/>
            <a:ext cx="852015" cy="7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6CEFD59-9A51-4A35-9826-F9B81C8AC216}"/>
              </a:ext>
            </a:extLst>
          </p:cNvPr>
          <p:cNvSpPr/>
          <p:nvPr/>
        </p:nvSpPr>
        <p:spPr>
          <a:xfrm>
            <a:off x="4985559" y="1378226"/>
            <a:ext cx="3652004" cy="3874993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lumMod val="60000"/>
                <a:lumOff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111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8F64F430-9FA8-45AB-9B67-A09BDFD8318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10819" y="1210099"/>
            <a:ext cx="3557748" cy="46614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4DCDF5-B0B9-4416-B421-D9D50FC3169D}"/>
              </a:ext>
            </a:extLst>
          </p:cNvPr>
          <p:cNvSpPr txBox="1"/>
          <p:nvPr/>
        </p:nvSpPr>
        <p:spPr>
          <a:xfrm>
            <a:off x="4267200" y="1197620"/>
            <a:ext cx="400215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700" dirty="0">
                <a:solidFill>
                  <a:schemeClr val="accent6"/>
                </a:solidFill>
                <a:latin typeface="Maiandra GD" panose="020E0502030308020204" pitchFamily="34" charset="0"/>
              </a:rPr>
              <a:t>¡Si!</a:t>
            </a:r>
            <a:r>
              <a:rPr lang="es-CO" sz="2700" dirty="0">
                <a:latin typeface="Maiandra GD" panose="020E0502030308020204" pitchFamily="34" charset="0"/>
              </a:rPr>
              <a:t> Si guardamos información sensible dentro nuestros escritorios estamos expuestos a robo o alteración de la información sensible por parte de terceros.</a:t>
            </a:r>
          </a:p>
          <a:p>
            <a:pPr algn="ctr"/>
            <a:endParaRPr lang="es-CO" sz="2800" dirty="0">
              <a:latin typeface="Maiandra GD" panose="020E0502030308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2000" dirty="0">
                <a:latin typeface="Maiandra GD" panose="020E0502030308020204" pitchFamily="34" charset="0"/>
              </a:rPr>
              <a:t>Información impresa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2000" dirty="0">
                <a:latin typeface="Maiandra GD" panose="020E0502030308020204" pitchFamily="34" charset="0"/>
              </a:rPr>
              <a:t>Equipos</a:t>
            </a:r>
          </a:p>
        </p:txBody>
      </p:sp>
    </p:spTree>
    <p:extLst>
      <p:ext uri="{BB962C8B-B14F-4D97-AF65-F5344CB8AC3E}">
        <p14:creationId xmlns:p14="http://schemas.microsoft.com/office/powerpoint/2010/main" val="397624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9E726-736C-488E-B9F6-705A408D674B}"/>
              </a:ext>
            </a:extLst>
          </p:cNvPr>
          <p:cNvSpPr/>
          <p:nvPr/>
        </p:nvSpPr>
        <p:spPr>
          <a:xfrm>
            <a:off x="1294227" y="2726008"/>
            <a:ext cx="67102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latin typeface="Maiandra GD" panose="020E0502030308020204" pitchFamily="34" charset="0"/>
              </a:rPr>
              <a:t>Debilidad de un activo o control que puede ser explotado por una o más amenazas.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A65880-C4A9-41AF-B43E-479AC961A37E}"/>
              </a:ext>
            </a:extLst>
          </p:cNvPr>
          <p:cNvSpPr/>
          <p:nvPr/>
        </p:nvSpPr>
        <p:spPr>
          <a:xfrm>
            <a:off x="1450730" y="1577447"/>
            <a:ext cx="63972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000" b="1" dirty="0">
                <a:solidFill>
                  <a:schemeClr val="accent6"/>
                </a:solidFill>
                <a:latin typeface="Eras Demi ITC" panose="020B0805030504020804" pitchFamily="34" charset="0"/>
              </a:rPr>
              <a:t>¿QUÉ ES UNA VULNERABILIDAD?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9856D8A8-0E96-4CD2-95EC-59534C4D2DCC}"/>
              </a:ext>
            </a:extLst>
          </p:cNvPr>
          <p:cNvSpPr/>
          <p:nvPr/>
        </p:nvSpPr>
        <p:spPr>
          <a:xfrm>
            <a:off x="1055076" y="2610578"/>
            <a:ext cx="6949440" cy="2785403"/>
          </a:xfrm>
          <a:prstGeom prst="round2Diag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F16C44F-7A49-4BFD-A524-8725AD4A3384}"/>
              </a:ext>
            </a:extLst>
          </p:cNvPr>
          <p:cNvSpPr/>
          <p:nvPr/>
        </p:nvSpPr>
        <p:spPr>
          <a:xfrm>
            <a:off x="1216854" y="1509283"/>
            <a:ext cx="6710289" cy="80889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11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Resultado de imagen para prohibido">
            <a:extLst>
              <a:ext uri="{FF2B5EF4-FFF2-40B4-BE49-F238E27FC236}">
                <a16:creationId xmlns:a16="http://schemas.microsoft.com/office/drawing/2014/main" id="{4D8CDD34-EC15-4BD5-89BE-08574D830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3345" r="3731" b="380"/>
          <a:stretch/>
        </p:blipFill>
        <p:spPr bwMode="auto">
          <a:xfrm>
            <a:off x="4861450" y="1827972"/>
            <a:ext cx="3583285" cy="3724686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oficina de trabajo">
            <a:extLst>
              <a:ext uri="{FF2B5EF4-FFF2-40B4-BE49-F238E27FC236}">
                <a16:creationId xmlns:a16="http://schemas.microsoft.com/office/drawing/2014/main" id="{90E103D2-EB96-4DE9-894F-BE3F387F2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" b="8339"/>
          <a:stretch/>
        </p:blipFill>
        <p:spPr bwMode="auto">
          <a:xfrm>
            <a:off x="4609466" y="2039778"/>
            <a:ext cx="4087251" cy="3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hombre sentado">
            <a:extLst>
              <a:ext uri="{FF2B5EF4-FFF2-40B4-BE49-F238E27FC236}">
                <a16:creationId xmlns:a16="http://schemas.microsoft.com/office/drawing/2014/main" id="{3A437381-7D06-4121-BF9F-869552F47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3" t="-3918" r="20928" b="22526"/>
          <a:stretch/>
        </p:blipFill>
        <p:spPr bwMode="auto">
          <a:xfrm>
            <a:off x="5879412" y="1879753"/>
            <a:ext cx="1869210" cy="3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529F1D-6C16-4ABE-A797-A2503F4FB8E5}"/>
              </a:ext>
            </a:extLst>
          </p:cNvPr>
          <p:cNvSpPr txBox="1"/>
          <p:nvPr/>
        </p:nvSpPr>
        <p:spPr>
          <a:xfrm>
            <a:off x="699265" y="1305341"/>
            <a:ext cx="3400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>
                <a:solidFill>
                  <a:schemeClr val="tx2"/>
                </a:solidFill>
                <a:latin typeface="Maiandra GD" panose="020E0502030308020204" pitchFamily="34" charset="0"/>
              </a:rPr>
              <a:t>“¿Es un evento de seguridad que los clientes laboren en los puestos de trabajo que están libres sin el acompañamiento de un colaborador de OasisCom?”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4E242E4-43C0-4819-A227-192CD822D725}"/>
              </a:ext>
            </a:extLst>
          </p:cNvPr>
          <p:cNvSpPr/>
          <p:nvPr/>
        </p:nvSpPr>
        <p:spPr>
          <a:xfrm>
            <a:off x="520504" y="1305341"/>
            <a:ext cx="3835269" cy="435898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lumMod val="75000"/>
                <a:alpha val="3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1112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0F0781F3-6EC3-4467-804E-CB9DD63C49A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363089" y="1054199"/>
            <a:ext cx="3625018" cy="47496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37DA04-DEB4-4F51-BADD-7800492C5600}"/>
              </a:ext>
            </a:extLst>
          </p:cNvPr>
          <p:cNvSpPr txBox="1"/>
          <p:nvPr/>
        </p:nvSpPr>
        <p:spPr>
          <a:xfrm>
            <a:off x="4359965" y="1245704"/>
            <a:ext cx="40631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6"/>
                </a:solidFill>
                <a:latin typeface="Maiandra GD" panose="020E0502030308020204" pitchFamily="34" charset="0"/>
              </a:rPr>
              <a:t>¡Si! </a:t>
            </a:r>
            <a:r>
              <a:rPr lang="es-CO" sz="2400" dirty="0">
                <a:latin typeface="Maiandra GD" panose="020E0502030308020204" pitchFamily="34" charset="0"/>
              </a:rPr>
              <a:t>Porque pueden tener acceso a los puestos de trabajo que manejen información sensible.</a:t>
            </a:r>
          </a:p>
          <a:p>
            <a:pPr algn="ctr"/>
            <a:endParaRPr lang="es-CO" sz="2400" dirty="0">
              <a:latin typeface="Maiandra GD" panose="020E0502030308020204" pitchFamily="34" charset="0"/>
            </a:endParaRPr>
          </a:p>
          <a:p>
            <a:pPr algn="ctr"/>
            <a:r>
              <a:rPr lang="es-CO" sz="2400" dirty="0">
                <a:latin typeface="Maiandra GD" panose="020E0502030308020204" pitchFamily="34" charset="0"/>
              </a:rPr>
              <a:t> Deben estar acompañados e identificados.</a:t>
            </a:r>
          </a:p>
          <a:p>
            <a:pPr algn="ctr"/>
            <a:endParaRPr lang="es-CO" sz="2400" dirty="0">
              <a:latin typeface="Maiandra GD" panose="020E0502030308020204" pitchFamily="34" charset="0"/>
            </a:endParaRPr>
          </a:p>
          <a:p>
            <a:pPr algn="ctr"/>
            <a:r>
              <a:rPr lang="es-CO" sz="2400" dirty="0">
                <a:latin typeface="Maiandra GD" panose="020E0502030308020204" pitchFamily="34" charset="0"/>
              </a:rPr>
              <a:t>Recordemos que OasisCom cuenta con los ambientes ideales para trabajo con clientes</a:t>
            </a:r>
          </a:p>
        </p:txBody>
      </p:sp>
    </p:spTree>
    <p:extLst>
      <p:ext uri="{BB962C8B-B14F-4D97-AF65-F5344CB8AC3E}">
        <p14:creationId xmlns:p14="http://schemas.microsoft.com/office/powerpoint/2010/main" val="358106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35FC548-A21F-491B-920D-90E5AE2E2E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7" y="866900"/>
            <a:ext cx="6450085" cy="5463930"/>
          </a:xfrm>
        </p:spPr>
      </p:pic>
    </p:spTree>
    <p:extLst>
      <p:ext uri="{BB962C8B-B14F-4D97-AF65-F5344CB8AC3E}">
        <p14:creationId xmlns:p14="http://schemas.microsoft.com/office/powerpoint/2010/main" val="245682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B49E8577-78C7-467E-9C53-BF14C2F35425}"/>
              </a:ext>
            </a:extLst>
          </p:cNvPr>
          <p:cNvSpPr/>
          <p:nvPr/>
        </p:nvSpPr>
        <p:spPr>
          <a:xfrm>
            <a:off x="463826" y="3108162"/>
            <a:ext cx="3678306" cy="2020956"/>
          </a:xfrm>
          <a:prstGeom prst="wedgeEllipseCallout">
            <a:avLst>
              <a:gd name="adj1" fmla="val 72054"/>
              <a:gd name="adj2" fmla="val -19283"/>
            </a:avLst>
          </a:prstGeom>
          <a:noFill/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F28E543-B029-422A-A5A8-BB903E2730D3}"/>
              </a:ext>
            </a:extLst>
          </p:cNvPr>
          <p:cNvSpPr/>
          <p:nvPr/>
        </p:nvSpPr>
        <p:spPr>
          <a:xfrm>
            <a:off x="622021" y="718405"/>
            <a:ext cx="6494395" cy="2020956"/>
          </a:xfrm>
          <a:prstGeom prst="wedgeEllipseCallout">
            <a:avLst>
              <a:gd name="adj1" fmla="val 25462"/>
              <a:gd name="adj2" fmla="val 81856"/>
            </a:avLst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38874D-EE90-4180-A139-D93F278467D9}"/>
              </a:ext>
            </a:extLst>
          </p:cNvPr>
          <p:cNvSpPr txBox="1"/>
          <p:nvPr/>
        </p:nvSpPr>
        <p:spPr>
          <a:xfrm>
            <a:off x="821635" y="1180333"/>
            <a:ext cx="616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tx2"/>
                </a:solidFill>
                <a:latin typeface="Maiandra GD" panose="020E0502030308020204" pitchFamily="34" charset="0"/>
              </a:rPr>
              <a:t>“¿Quién debe hacer la gestión en AMEJ?”</a:t>
            </a:r>
          </a:p>
        </p:txBody>
      </p:sp>
      <p:pic>
        <p:nvPicPr>
          <p:cNvPr id="3076" name="Picture 4" descr="Resultado de imagen para PREGUNTA">
            <a:extLst>
              <a:ext uri="{FF2B5EF4-FFF2-40B4-BE49-F238E27FC236}">
                <a16:creationId xmlns:a16="http://schemas.microsoft.com/office/drawing/2014/main" id="{87D7D2FF-0B0F-46E4-9A0F-C968A01B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18" y="2957049"/>
            <a:ext cx="3001618" cy="295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8AE78A-9305-4539-904E-6B758DB8F126}"/>
              </a:ext>
            </a:extLst>
          </p:cNvPr>
          <p:cNvSpPr txBox="1"/>
          <p:nvPr/>
        </p:nvSpPr>
        <p:spPr>
          <a:xfrm>
            <a:off x="821635" y="3397287"/>
            <a:ext cx="296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accent6"/>
                </a:solidFill>
                <a:latin typeface="Maiandra GD" panose="020E0502030308020204" pitchFamily="34" charset="0"/>
              </a:rPr>
              <a:t>“¿Debe ser la persona que lo reporta?”</a:t>
            </a:r>
          </a:p>
        </p:txBody>
      </p:sp>
    </p:spTree>
    <p:extLst>
      <p:ext uri="{BB962C8B-B14F-4D97-AF65-F5344CB8AC3E}">
        <p14:creationId xmlns:p14="http://schemas.microsoft.com/office/powerpoint/2010/main" val="82409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B272BA8D-6B00-48FA-8CD5-1744246FBB7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265045" y="1271331"/>
            <a:ext cx="3531244" cy="46267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D43248-7137-4221-907F-5E4FD5FF59E3}"/>
              </a:ext>
            </a:extLst>
          </p:cNvPr>
          <p:cNvSpPr txBox="1"/>
          <p:nvPr/>
        </p:nvSpPr>
        <p:spPr>
          <a:xfrm>
            <a:off x="3962401" y="1443841"/>
            <a:ext cx="47972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Maiandra GD" panose="020E0502030308020204" pitchFamily="34" charset="0"/>
              </a:rPr>
              <a:t>¿Quién gestiona?</a:t>
            </a:r>
          </a:p>
          <a:p>
            <a:pPr algn="ctr"/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Gestor de Incidentes.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Lorena Padilla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Miguel Carvajal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Fredy Prieto</a:t>
            </a:r>
          </a:p>
          <a:p>
            <a:pPr algn="ctr"/>
            <a:endParaRPr lang="es-CO" sz="2800" dirty="0">
              <a:latin typeface="Maiandra GD" panose="020E0502030308020204" pitchFamily="34" charset="0"/>
            </a:endParaRPr>
          </a:p>
          <a:p>
            <a:pPr algn="ctr"/>
            <a:r>
              <a:rPr lang="es-CO" sz="2800" b="1" dirty="0">
                <a:latin typeface="Maiandra GD" panose="020E0502030308020204" pitchFamily="34" charset="0"/>
              </a:rPr>
              <a:t> ¿Quién reporta?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Todos los </a:t>
            </a:r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colaboradores</a:t>
            </a:r>
            <a:r>
              <a:rPr lang="es-CO" sz="2800" dirty="0">
                <a:latin typeface="Maiandra GD" panose="020E0502030308020204" pitchFamily="34" charset="0"/>
              </a:rPr>
              <a:t> de OasisCom.</a:t>
            </a:r>
          </a:p>
        </p:txBody>
      </p:sp>
    </p:spTree>
    <p:extLst>
      <p:ext uri="{BB962C8B-B14F-4D97-AF65-F5344CB8AC3E}">
        <p14:creationId xmlns:p14="http://schemas.microsoft.com/office/powerpoint/2010/main" val="330023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6F35305-521B-477C-9133-03873349B6AC}"/>
              </a:ext>
            </a:extLst>
          </p:cNvPr>
          <p:cNvSpPr/>
          <p:nvPr/>
        </p:nvSpPr>
        <p:spPr>
          <a:xfrm>
            <a:off x="703381" y="1188095"/>
            <a:ext cx="773723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500" dirty="0">
                <a:solidFill>
                  <a:schemeClr val="tx2"/>
                </a:solidFill>
                <a:latin typeface="Maiandra GD" panose="020E0502030308020204" pitchFamily="34" charset="0"/>
              </a:rPr>
              <a:t>A continuación veremos algunos activos y sus posibles afectaciones en cuanto a Seguridad de la Información:</a:t>
            </a:r>
          </a:p>
        </p:txBody>
      </p:sp>
      <p:pic>
        <p:nvPicPr>
          <p:cNvPr id="2050" name="Picture 2" descr="Resultado de imagen para idea">
            <a:extLst>
              <a:ext uri="{FF2B5EF4-FFF2-40B4-BE49-F238E27FC236}">
                <a16:creationId xmlns:a16="http://schemas.microsoft.com/office/drawing/2014/main" id="{37121A93-CF14-4D83-BA36-A7F1F979B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" r="13805"/>
          <a:stretch/>
        </p:blipFill>
        <p:spPr bwMode="auto">
          <a:xfrm>
            <a:off x="1833195" y="3155882"/>
            <a:ext cx="5130313" cy="32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C362484-8D52-4B5C-B838-C50AB9773D04}"/>
              </a:ext>
            </a:extLst>
          </p:cNvPr>
          <p:cNvSpPr/>
          <p:nvPr/>
        </p:nvSpPr>
        <p:spPr>
          <a:xfrm>
            <a:off x="555671" y="1044219"/>
            <a:ext cx="8032652" cy="199591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alpha val="5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1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3E8B039-A677-4438-ADC4-EFC304CB0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898346"/>
              </p:ext>
            </p:extLst>
          </p:nvPr>
        </p:nvGraphicFramePr>
        <p:xfrm>
          <a:off x="438611" y="1600897"/>
          <a:ext cx="7999334" cy="4465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5FC63CED-0FE6-4BA1-99A0-BAAB1D4D2B2E}"/>
              </a:ext>
            </a:extLst>
          </p:cNvPr>
          <p:cNvSpPr txBox="1"/>
          <p:nvPr/>
        </p:nvSpPr>
        <p:spPr>
          <a:xfrm>
            <a:off x="494788" y="2160925"/>
            <a:ext cx="304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D51731C-41F6-4C1A-9FF1-4661ED63D80B}"/>
              </a:ext>
            </a:extLst>
          </p:cNvPr>
          <p:cNvSpPr txBox="1"/>
          <p:nvPr/>
        </p:nvSpPr>
        <p:spPr>
          <a:xfrm>
            <a:off x="3542638" y="2160925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987EDE-15F8-4339-83B2-BAAAAA6E0201}"/>
              </a:ext>
            </a:extLst>
          </p:cNvPr>
          <p:cNvSpPr txBox="1"/>
          <p:nvPr/>
        </p:nvSpPr>
        <p:spPr>
          <a:xfrm>
            <a:off x="6012968" y="2161335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4F255-7EB7-41B7-86A4-5B6A0A93EF49}"/>
              </a:ext>
            </a:extLst>
          </p:cNvPr>
          <p:cNvSpPr txBox="1"/>
          <p:nvPr/>
        </p:nvSpPr>
        <p:spPr>
          <a:xfrm>
            <a:off x="3073790" y="691916"/>
            <a:ext cx="299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ANTIVIRUS</a:t>
            </a:r>
          </a:p>
        </p:txBody>
      </p:sp>
    </p:spTree>
    <p:extLst>
      <p:ext uri="{BB962C8B-B14F-4D97-AF65-F5344CB8AC3E}">
        <p14:creationId xmlns:p14="http://schemas.microsoft.com/office/powerpoint/2010/main" val="3982786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88E2E31-D5D0-49ED-9653-1DE16AA334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82" y="1459861"/>
            <a:ext cx="9051235" cy="673652"/>
          </a:xfrm>
        </p:spPr>
        <p:txBody>
          <a:bodyPr/>
          <a:lstStyle/>
          <a:p>
            <a:pPr marL="0" indent="0" algn="ctr">
              <a:buNone/>
            </a:pPr>
            <a:r>
              <a:rPr lang="es-CO" sz="2000" dirty="0">
                <a:latin typeface="Maiandra GD" panose="020E0502030308020204" pitchFamily="34" charset="0"/>
              </a:rPr>
              <a:t>Aparece un mensaje informando a cerca de la infección del equipo por un virus.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F990555-D591-4B56-A2C4-158ADFAA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019" y="907406"/>
            <a:ext cx="9051236" cy="861216"/>
          </a:xfrm>
        </p:spPr>
        <p:txBody>
          <a:bodyPr/>
          <a:lstStyle/>
          <a:p>
            <a:r>
              <a:rPr lang="es-CO" dirty="0">
                <a:latin typeface="Maiandra GD" panose="020E0502030308020204" pitchFamily="34" charset="0"/>
              </a:rPr>
              <a:t>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A56D37-08A9-42E8-9833-719A5EE81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41" y="2200229"/>
            <a:ext cx="4887916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7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CF8F27B-7795-44E2-B58A-DE02D6AE3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122857"/>
              </p:ext>
            </p:extLst>
          </p:nvPr>
        </p:nvGraphicFramePr>
        <p:xfrm>
          <a:off x="478301" y="1674055"/>
          <a:ext cx="8187398" cy="451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260BDB2-85F4-49A3-ABFB-5C6B79DF8204}"/>
              </a:ext>
            </a:extLst>
          </p:cNvPr>
          <p:cNvSpPr txBox="1"/>
          <p:nvPr/>
        </p:nvSpPr>
        <p:spPr>
          <a:xfrm>
            <a:off x="306303" y="2252803"/>
            <a:ext cx="284379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2F97CA-0EE5-4F5E-92E5-1FAB2D137A4E}"/>
              </a:ext>
            </a:extLst>
          </p:cNvPr>
          <p:cNvSpPr txBox="1"/>
          <p:nvPr/>
        </p:nvSpPr>
        <p:spPr>
          <a:xfrm>
            <a:off x="3614887" y="2252802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D7A6EA-E0B6-4095-A651-61D0325274FD}"/>
              </a:ext>
            </a:extLst>
          </p:cNvPr>
          <p:cNvSpPr txBox="1"/>
          <p:nvPr/>
        </p:nvSpPr>
        <p:spPr>
          <a:xfrm>
            <a:off x="6564701" y="2252803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DFA286-B352-4367-B02D-90AD935BA7E9}"/>
              </a:ext>
            </a:extLst>
          </p:cNvPr>
          <p:cNvSpPr txBox="1"/>
          <p:nvPr/>
        </p:nvSpPr>
        <p:spPr>
          <a:xfrm>
            <a:off x="752820" y="901599"/>
            <a:ext cx="763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ACTIVOS DE CÓMPUTO</a:t>
            </a:r>
          </a:p>
        </p:txBody>
      </p:sp>
    </p:spTree>
    <p:extLst>
      <p:ext uri="{BB962C8B-B14F-4D97-AF65-F5344CB8AC3E}">
        <p14:creationId xmlns:p14="http://schemas.microsoft.com/office/powerpoint/2010/main" val="2806583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22EB89C-6397-49AA-AD94-00CD3776E8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670" y="3153131"/>
            <a:ext cx="4492486" cy="112068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Equipo que se recalienta, o su rendimiento no es el óptimo.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7C4B0EB-8762-443A-BEEC-492C072F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410" y="496051"/>
            <a:ext cx="4267200" cy="556267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C24508-A6EC-4FAC-9153-F7A68C7E971F}"/>
              </a:ext>
            </a:extLst>
          </p:cNvPr>
          <p:cNvSpPr txBox="1"/>
          <p:nvPr/>
        </p:nvSpPr>
        <p:spPr>
          <a:xfrm>
            <a:off x="178905" y="1515212"/>
            <a:ext cx="459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Equipo sin revisión de mantenimiento por un lapso de tiempo prolongado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3ABD71-0148-4F20-ACD7-E97FC2D1999B}"/>
              </a:ext>
            </a:extLst>
          </p:cNvPr>
          <p:cNvSpPr txBox="1"/>
          <p:nvPr/>
        </p:nvSpPr>
        <p:spPr>
          <a:xfrm>
            <a:off x="411776" y="4809763"/>
            <a:ext cx="428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Pérdida total del equipo o de la información allí almacenada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463F1D7-1D06-4DB2-965E-BAABBD2B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6838" y="1489908"/>
            <a:ext cx="182165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ador en mal funcionamiento">
            <a:extLst>
              <a:ext uri="{FF2B5EF4-FFF2-40B4-BE49-F238E27FC236}">
                <a16:creationId xmlns:a16="http://schemas.microsoft.com/office/drawing/2014/main" id="{B7020F5F-A1B2-47EC-AF20-945BF806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84" y="3048619"/>
            <a:ext cx="1716986" cy="13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perdida de informacion en un equipo">
            <a:extLst>
              <a:ext uri="{FF2B5EF4-FFF2-40B4-BE49-F238E27FC236}">
                <a16:creationId xmlns:a16="http://schemas.microsoft.com/office/drawing/2014/main" id="{C6BEB4B0-9EDE-416E-BAE1-C7204C80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38" y="42231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83F6CC-7036-407B-A8A9-F98DB51E9898}"/>
              </a:ext>
            </a:extLst>
          </p:cNvPr>
          <p:cNvSpPr/>
          <p:nvPr/>
        </p:nvSpPr>
        <p:spPr>
          <a:xfrm>
            <a:off x="4848769" y="1925247"/>
            <a:ext cx="768625" cy="326048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B118B370-8652-4D6E-9F5E-825B5868FBE3}"/>
              </a:ext>
            </a:extLst>
          </p:cNvPr>
          <p:cNvSpPr/>
          <p:nvPr/>
        </p:nvSpPr>
        <p:spPr>
          <a:xfrm>
            <a:off x="3167271" y="3481484"/>
            <a:ext cx="914399" cy="342284"/>
          </a:xfrm>
          <a:prstGeom prst="lef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31949D1-F449-4485-8821-9CE1780E493D}"/>
              </a:ext>
            </a:extLst>
          </p:cNvPr>
          <p:cNvSpPr/>
          <p:nvPr/>
        </p:nvSpPr>
        <p:spPr>
          <a:xfrm>
            <a:off x="4706050" y="5145650"/>
            <a:ext cx="911344" cy="292422"/>
          </a:xfrm>
          <a:prstGeom prst="righ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733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C3905F2-4F3D-49BB-BC1E-DFA0287FB11A}"/>
              </a:ext>
            </a:extLst>
          </p:cNvPr>
          <p:cNvSpPr/>
          <p:nvPr/>
        </p:nvSpPr>
        <p:spPr>
          <a:xfrm>
            <a:off x="1716261" y="1647626"/>
            <a:ext cx="5816992" cy="632830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D3F255-9B8F-4A45-ACA9-3360B09F9E7A}"/>
              </a:ext>
            </a:extLst>
          </p:cNvPr>
          <p:cNvSpPr txBox="1"/>
          <p:nvPr/>
        </p:nvSpPr>
        <p:spPr>
          <a:xfrm>
            <a:off x="2067947" y="1671653"/>
            <a:ext cx="500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1"/>
                </a:solidFill>
                <a:latin typeface="Eras Demi ITC" panose="020B0805030504020804" pitchFamily="34" charset="0"/>
              </a:rPr>
              <a:t>¿QUÉ ES UN EVENTO?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A526E5-908A-44A3-8C10-071A113F94DD}"/>
              </a:ext>
            </a:extLst>
          </p:cNvPr>
          <p:cNvSpPr txBox="1"/>
          <p:nvPr/>
        </p:nvSpPr>
        <p:spPr>
          <a:xfrm>
            <a:off x="1287191" y="2733610"/>
            <a:ext cx="66751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Ocurrencia identificada de un sistema, servicio o estado de red que indica un posible incumplimiento de la política de seguridad de la información o falla de los controles o una situación desconocida que puede ser relevante para la seguridad.</a:t>
            </a:r>
          </a:p>
          <a:p>
            <a:endParaRPr lang="es-CO" dirty="0"/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B18BE681-1E13-4E0C-977B-DF2F22F1F7BF}"/>
              </a:ext>
            </a:extLst>
          </p:cNvPr>
          <p:cNvSpPr/>
          <p:nvPr/>
        </p:nvSpPr>
        <p:spPr>
          <a:xfrm>
            <a:off x="1142997" y="2583219"/>
            <a:ext cx="6858003" cy="2585323"/>
          </a:xfrm>
          <a:prstGeom prst="round2Diag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37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CF8F27B-7795-44E2-B58A-DE02D6AE3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071902"/>
              </p:ext>
            </p:extLst>
          </p:nvPr>
        </p:nvGraphicFramePr>
        <p:xfrm>
          <a:off x="304874" y="1564633"/>
          <a:ext cx="8534252" cy="449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260BDB2-85F4-49A3-ABFB-5C6B79DF8204}"/>
              </a:ext>
            </a:extLst>
          </p:cNvPr>
          <p:cNvSpPr txBox="1"/>
          <p:nvPr/>
        </p:nvSpPr>
        <p:spPr>
          <a:xfrm>
            <a:off x="461555" y="2128590"/>
            <a:ext cx="284379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2F97CA-0EE5-4F5E-92E5-1FAB2D137A4E}"/>
              </a:ext>
            </a:extLst>
          </p:cNvPr>
          <p:cNvSpPr txBox="1"/>
          <p:nvPr/>
        </p:nvSpPr>
        <p:spPr>
          <a:xfrm>
            <a:off x="3720903" y="2128590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D7A6EA-E0B6-4095-A651-61D0325274FD}"/>
              </a:ext>
            </a:extLst>
          </p:cNvPr>
          <p:cNvSpPr txBox="1"/>
          <p:nvPr/>
        </p:nvSpPr>
        <p:spPr>
          <a:xfrm>
            <a:off x="6685208" y="2128591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DFA286-B352-4367-B02D-90AD935BA7E9}"/>
              </a:ext>
            </a:extLst>
          </p:cNvPr>
          <p:cNvSpPr txBox="1"/>
          <p:nvPr/>
        </p:nvSpPr>
        <p:spPr>
          <a:xfrm>
            <a:off x="703953" y="916553"/>
            <a:ext cx="773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MANEJO DE INFORMACIÓN SENSIBLE</a:t>
            </a:r>
          </a:p>
        </p:txBody>
      </p:sp>
    </p:spTree>
    <p:extLst>
      <p:ext uri="{BB962C8B-B14F-4D97-AF65-F5344CB8AC3E}">
        <p14:creationId xmlns:p14="http://schemas.microsoft.com/office/powerpoint/2010/main" val="303401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D49D08E-4EE1-408D-A5A3-EF420947CF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55503" y="1420472"/>
            <a:ext cx="5042453" cy="1681709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dirty="0">
                <a:latin typeface="Maiandra GD" panose="020E0502030308020204" pitchFamily="34" charset="0"/>
              </a:rPr>
              <a:t>Archivadores abiertos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dirty="0">
                <a:latin typeface="Maiandra GD" panose="020E0502030308020204" pitchFamily="34" charset="0"/>
              </a:rPr>
              <a:t>Computadores desbloqueados.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dirty="0">
                <a:latin typeface="Maiandra GD" panose="020E0502030308020204" pitchFamily="34" charset="0"/>
              </a:rPr>
              <a:t>Aplicaciones de OasisCom sin restricción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7EA1B4-9225-4DE6-BEED-11FBDFB2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270" y="378911"/>
            <a:ext cx="2968487" cy="573285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0600C7-8E8A-410D-9958-100A79A2B6D1}"/>
              </a:ext>
            </a:extLst>
          </p:cNvPr>
          <p:cNvSpPr txBox="1"/>
          <p:nvPr/>
        </p:nvSpPr>
        <p:spPr>
          <a:xfrm>
            <a:off x="4097577" y="3739669"/>
            <a:ext cx="485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Intruso en el computador y archivador</a:t>
            </a:r>
          </a:p>
        </p:txBody>
      </p:sp>
      <p:pic>
        <p:nvPicPr>
          <p:cNvPr id="2050" name="Picture 2" descr="Resultado de imagen para hacker">
            <a:extLst>
              <a:ext uri="{FF2B5EF4-FFF2-40B4-BE49-F238E27FC236}">
                <a16:creationId xmlns:a16="http://schemas.microsoft.com/office/drawing/2014/main" id="{EDACAB97-268E-4A5F-8211-BC99DEAF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06" y="3224347"/>
            <a:ext cx="1738836" cy="173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A32C66A-5CCC-408D-A994-3888D86CB4CC}"/>
              </a:ext>
            </a:extLst>
          </p:cNvPr>
          <p:cNvSpPr txBox="1"/>
          <p:nvPr/>
        </p:nvSpPr>
        <p:spPr>
          <a:xfrm>
            <a:off x="395345" y="5110984"/>
            <a:ext cx="5042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Pérdida de una hoja de vida o un contrato</a:t>
            </a:r>
          </a:p>
        </p:txBody>
      </p:sp>
      <p:pic>
        <p:nvPicPr>
          <p:cNvPr id="2052" name="Picture 4" descr="Resultado de imagen para archivador abierto">
            <a:extLst>
              <a:ext uri="{FF2B5EF4-FFF2-40B4-BE49-F238E27FC236}">
                <a16:creationId xmlns:a16="http://schemas.microsoft.com/office/drawing/2014/main" id="{551CC437-95F9-4BE0-9C14-1C816702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24" y="1454601"/>
            <a:ext cx="2420178" cy="16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perdida de documentos">
            <a:extLst>
              <a:ext uri="{FF2B5EF4-FFF2-40B4-BE49-F238E27FC236}">
                <a16:creationId xmlns:a16="http://schemas.microsoft.com/office/drawing/2014/main" id="{C0A55784-BB87-4AED-B59B-6BB1FBC8C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5" y="4314916"/>
            <a:ext cx="2210032" cy="2210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13BD13F9-553D-4256-9F6F-C095D8FC0E05}"/>
              </a:ext>
            </a:extLst>
          </p:cNvPr>
          <p:cNvSpPr/>
          <p:nvPr/>
        </p:nvSpPr>
        <p:spPr>
          <a:xfrm>
            <a:off x="3386936" y="3926867"/>
            <a:ext cx="1065796" cy="330460"/>
          </a:xfrm>
          <a:prstGeom prst="lef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EEE0AF1-A706-4711-86DD-333342D2E6A5}"/>
              </a:ext>
            </a:extLst>
          </p:cNvPr>
          <p:cNvSpPr/>
          <p:nvPr/>
        </p:nvSpPr>
        <p:spPr>
          <a:xfrm>
            <a:off x="4721513" y="2040323"/>
            <a:ext cx="993913" cy="356113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244FC2FB-F0A5-4CCA-BB5B-9CFAE2537E52}"/>
              </a:ext>
            </a:extLst>
          </p:cNvPr>
          <p:cNvSpPr/>
          <p:nvPr/>
        </p:nvSpPr>
        <p:spPr>
          <a:xfrm rot="10800000">
            <a:off x="5437797" y="5340810"/>
            <a:ext cx="942711" cy="331119"/>
          </a:xfrm>
          <a:prstGeom prst="lef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566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CF8F27B-7795-44E2-B58A-DE02D6AE3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409309"/>
              </p:ext>
            </p:extLst>
          </p:nvPr>
        </p:nvGraphicFramePr>
        <p:xfrm>
          <a:off x="304874" y="1553684"/>
          <a:ext cx="8534252" cy="459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260BDB2-85F4-49A3-ABFB-5C6B79DF8204}"/>
              </a:ext>
            </a:extLst>
          </p:cNvPr>
          <p:cNvSpPr txBox="1"/>
          <p:nvPr/>
        </p:nvSpPr>
        <p:spPr>
          <a:xfrm>
            <a:off x="624400" y="2034451"/>
            <a:ext cx="2816748" cy="44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2F97CA-0EE5-4F5E-92E5-1FAB2D137A4E}"/>
              </a:ext>
            </a:extLst>
          </p:cNvPr>
          <p:cNvSpPr txBox="1"/>
          <p:nvPr/>
        </p:nvSpPr>
        <p:spPr>
          <a:xfrm>
            <a:off x="3907898" y="2019062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D7A6EA-E0B6-4095-A651-61D0325274FD}"/>
              </a:ext>
            </a:extLst>
          </p:cNvPr>
          <p:cNvSpPr txBox="1"/>
          <p:nvPr/>
        </p:nvSpPr>
        <p:spPr>
          <a:xfrm>
            <a:off x="6738392" y="2034451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DFA286-B352-4367-B02D-90AD935BA7E9}"/>
              </a:ext>
            </a:extLst>
          </p:cNvPr>
          <p:cNvSpPr txBox="1"/>
          <p:nvPr/>
        </p:nvSpPr>
        <p:spPr>
          <a:xfrm>
            <a:off x="1081579" y="966606"/>
            <a:ext cx="703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INFORMACIÓN Y/O ACTIVO</a:t>
            </a:r>
          </a:p>
        </p:txBody>
      </p:sp>
    </p:spTree>
    <p:extLst>
      <p:ext uri="{BB962C8B-B14F-4D97-AF65-F5344CB8AC3E}">
        <p14:creationId xmlns:p14="http://schemas.microsoft.com/office/powerpoint/2010/main" val="1536670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00A8233-C35F-4F82-89A8-00521E33E6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321" y="1365099"/>
            <a:ext cx="4724398" cy="1397828"/>
          </a:xfrm>
        </p:spPr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2400" dirty="0">
                <a:latin typeface="Maiandra GD" panose="020E0502030308020204" pitchFamily="34" charset="0"/>
              </a:rPr>
              <a:t>Falta de documentación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2400" dirty="0">
                <a:latin typeface="Maiandra GD" panose="020E0502030308020204" pitchFamily="34" charset="0"/>
              </a:rPr>
              <a:t>Inducción incompleta al puesto de trabajo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s-CO" dirty="0">
              <a:latin typeface="Maiandra GD" panose="020E0502030308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309F6C9-F01E-4B69-BB7E-8CF6C65C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802" y="278620"/>
            <a:ext cx="2584174" cy="675537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1A4436-BE81-4858-91DB-FCBF92CE0E90}"/>
              </a:ext>
            </a:extLst>
          </p:cNvPr>
          <p:cNvSpPr txBox="1"/>
          <p:nvPr/>
        </p:nvSpPr>
        <p:spPr>
          <a:xfrm>
            <a:off x="4969363" y="3264077"/>
            <a:ext cx="3750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Necesidad de capacitación en </a:t>
            </a:r>
            <a:r>
              <a:rPr lang="es-CO" sz="2400" dirty="0" err="1">
                <a:latin typeface="Maiandra GD" panose="020E0502030308020204" pitchFamily="34" charset="0"/>
              </a:rPr>
              <a:t>OasisKB</a:t>
            </a:r>
            <a:r>
              <a:rPr lang="es-CO" sz="2400" dirty="0">
                <a:latin typeface="Maiandra GD" panose="020E0502030308020204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ECD088-E535-4D09-A82E-600EE414D75E}"/>
              </a:ext>
            </a:extLst>
          </p:cNvPr>
          <p:cNvSpPr txBox="1"/>
          <p:nvPr/>
        </p:nvSpPr>
        <p:spPr>
          <a:xfrm>
            <a:off x="179455" y="4773551"/>
            <a:ext cx="529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Eliminación de archivos en </a:t>
            </a:r>
            <a:r>
              <a:rPr lang="es-CO" sz="2400" dirty="0" err="1">
                <a:latin typeface="Maiandra GD" panose="020E0502030308020204" pitchFamily="34" charset="0"/>
              </a:rPr>
              <a:t>OasisKB</a:t>
            </a:r>
            <a:r>
              <a:rPr lang="es-CO" sz="2400" dirty="0">
                <a:latin typeface="Maiandra GD" panose="020E0502030308020204" pitchFamily="34" charset="0"/>
              </a:rPr>
              <a:t> o corrupción de la información en OasisCom.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1BCB6D-71B8-4783-9518-6D43BAE3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827" y="954157"/>
            <a:ext cx="2776125" cy="20798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Resultado de imagen para induccion">
            <a:extLst>
              <a:ext uri="{FF2B5EF4-FFF2-40B4-BE49-F238E27FC236}">
                <a16:creationId xmlns:a16="http://schemas.microsoft.com/office/drawing/2014/main" id="{C78F0596-21F0-4F27-BD2D-4AAF3DC0C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t="4122" r="9223" b="6748"/>
          <a:stretch/>
        </p:blipFill>
        <p:spPr bwMode="auto">
          <a:xfrm>
            <a:off x="1915110" y="2815008"/>
            <a:ext cx="1999046" cy="17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eliminaciÃ³n de archivos">
            <a:extLst>
              <a:ext uri="{FF2B5EF4-FFF2-40B4-BE49-F238E27FC236}">
                <a16:creationId xmlns:a16="http://schemas.microsoft.com/office/drawing/2014/main" id="{2C70BC88-3636-4232-931C-CE222D830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t="4337" r="21200" b="7869"/>
          <a:stretch/>
        </p:blipFill>
        <p:spPr bwMode="auto">
          <a:xfrm>
            <a:off x="6397638" y="4668525"/>
            <a:ext cx="1822476" cy="14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4057840E-6C19-41DE-B758-39D142B03029}"/>
              </a:ext>
            </a:extLst>
          </p:cNvPr>
          <p:cNvSpPr/>
          <p:nvPr/>
        </p:nvSpPr>
        <p:spPr>
          <a:xfrm>
            <a:off x="4068417" y="3352312"/>
            <a:ext cx="874847" cy="327262"/>
          </a:xfrm>
          <a:prstGeom prst="leftArrow">
            <a:avLst/>
          </a:prstGeom>
          <a:noFill/>
          <a:ln w="57150" cap="flat" cmpd="sng" algn="ctr">
            <a:solidFill>
              <a:srgbClr val="E8A31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5A4EF56-B67B-40DE-871B-195CF34D41CD}"/>
              </a:ext>
            </a:extLst>
          </p:cNvPr>
          <p:cNvSpPr/>
          <p:nvPr/>
        </p:nvSpPr>
        <p:spPr>
          <a:xfrm>
            <a:off x="4956719" y="1750257"/>
            <a:ext cx="884108" cy="334192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accent2"/>
              </a:solidFill>
            </a:endParaRPr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0C3D822C-F21F-4142-AE45-4A3733E98C7C}"/>
              </a:ext>
            </a:extLst>
          </p:cNvPr>
          <p:cNvSpPr/>
          <p:nvPr/>
        </p:nvSpPr>
        <p:spPr>
          <a:xfrm rot="10800000">
            <a:off x="5309545" y="5232984"/>
            <a:ext cx="749197" cy="334192"/>
          </a:xfrm>
          <a:prstGeom prst="lef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974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6ACAF-B7B3-45DC-9BF6-0631463C7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271117"/>
              </p:ext>
            </p:extLst>
          </p:nvPr>
        </p:nvGraphicFramePr>
        <p:xfrm>
          <a:off x="602614" y="1895528"/>
          <a:ext cx="7807571" cy="408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599A099-350F-42C6-8127-AB1375D00754}"/>
              </a:ext>
            </a:extLst>
          </p:cNvPr>
          <p:cNvSpPr txBox="1"/>
          <p:nvPr/>
        </p:nvSpPr>
        <p:spPr>
          <a:xfrm>
            <a:off x="1540915" y="2356816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9877D6-8596-420E-8102-59212FD8F068}"/>
              </a:ext>
            </a:extLst>
          </p:cNvPr>
          <p:cNvSpPr txBox="1"/>
          <p:nvPr/>
        </p:nvSpPr>
        <p:spPr>
          <a:xfrm>
            <a:off x="5292561" y="2356816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E7A20"/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83A09-5BEA-4AFA-A0A4-B4778AA41CF1}"/>
              </a:ext>
            </a:extLst>
          </p:cNvPr>
          <p:cNvSpPr txBox="1"/>
          <p:nvPr/>
        </p:nvSpPr>
        <p:spPr>
          <a:xfrm>
            <a:off x="919137" y="1080109"/>
            <a:ext cx="74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CARNÉ CORPORATIVO Y PERMISOS</a:t>
            </a:r>
          </a:p>
        </p:txBody>
      </p:sp>
    </p:spTree>
    <p:extLst>
      <p:ext uri="{BB962C8B-B14F-4D97-AF65-F5344CB8AC3E}">
        <p14:creationId xmlns:p14="http://schemas.microsoft.com/office/powerpoint/2010/main" val="105527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D5B9D05-F0F5-4F48-8945-3D521BDF5B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037" y="1849559"/>
            <a:ext cx="4903304" cy="156021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Tercero en las instalaciones de OasisCom portando las credenciales de un colaborador de la empresa.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877FAF6-4E4A-4C8C-91C4-067B0C7C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0" y="490558"/>
            <a:ext cx="2756454" cy="662284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B0C087-69D1-4ABD-9E7D-4AFBCAF5AE5C}"/>
              </a:ext>
            </a:extLst>
          </p:cNvPr>
          <p:cNvSpPr txBox="1"/>
          <p:nvPr/>
        </p:nvSpPr>
        <p:spPr>
          <a:xfrm>
            <a:off x="4399723" y="4348178"/>
            <a:ext cx="455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Prestar el usuario para hacer alguna modificación a información sensible.</a:t>
            </a:r>
          </a:p>
        </p:txBody>
      </p:sp>
      <p:pic>
        <p:nvPicPr>
          <p:cNvPr id="4098" name="Picture 2" descr="Resultado de imagen para suplantacion de identidad">
            <a:extLst>
              <a:ext uri="{FF2B5EF4-FFF2-40B4-BE49-F238E27FC236}">
                <a16:creationId xmlns:a16="http://schemas.microsoft.com/office/drawing/2014/main" id="{328E3308-3A86-478E-9B44-0A698673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40" y="36422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suplantacion de identidad">
            <a:extLst>
              <a:ext uri="{FF2B5EF4-FFF2-40B4-BE49-F238E27FC236}">
                <a16:creationId xmlns:a16="http://schemas.microsoft.com/office/drawing/2014/main" id="{EC8A84AA-3CDD-453F-B186-5746249D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23" y="15532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BE0350C-CEB7-4A2A-BFDD-C63B8A887F92}"/>
              </a:ext>
            </a:extLst>
          </p:cNvPr>
          <p:cNvSpPr/>
          <p:nvPr/>
        </p:nvSpPr>
        <p:spPr>
          <a:xfrm>
            <a:off x="5115341" y="2260910"/>
            <a:ext cx="1139687" cy="489599"/>
          </a:xfrm>
          <a:prstGeom prst="righ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32205A23-B7B2-472F-8E5A-F93048CABC0B}"/>
              </a:ext>
            </a:extLst>
          </p:cNvPr>
          <p:cNvSpPr/>
          <p:nvPr/>
        </p:nvSpPr>
        <p:spPr>
          <a:xfrm>
            <a:off x="3591341" y="4731027"/>
            <a:ext cx="1099930" cy="450574"/>
          </a:xfrm>
          <a:prstGeom prst="lef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111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6ACAF-B7B3-45DC-9BF6-0631463C7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045936"/>
              </p:ext>
            </p:extLst>
          </p:nvPr>
        </p:nvGraphicFramePr>
        <p:xfrm>
          <a:off x="647115" y="2089615"/>
          <a:ext cx="7491048" cy="408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599A099-350F-42C6-8127-AB1375D00754}"/>
              </a:ext>
            </a:extLst>
          </p:cNvPr>
          <p:cNvSpPr txBox="1"/>
          <p:nvPr/>
        </p:nvSpPr>
        <p:spPr>
          <a:xfrm>
            <a:off x="532505" y="2592729"/>
            <a:ext cx="30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9877D6-8596-420E-8102-59212FD8F068}"/>
              </a:ext>
            </a:extLst>
          </p:cNvPr>
          <p:cNvSpPr txBox="1"/>
          <p:nvPr/>
        </p:nvSpPr>
        <p:spPr>
          <a:xfrm>
            <a:off x="5020794" y="2592729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E7A20"/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83A09-5BEA-4AFA-A0A4-B4778AA41CF1}"/>
              </a:ext>
            </a:extLst>
          </p:cNvPr>
          <p:cNvSpPr txBox="1"/>
          <p:nvPr/>
        </p:nvSpPr>
        <p:spPr>
          <a:xfrm>
            <a:off x="826476" y="1026389"/>
            <a:ext cx="74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COPIAS DE SEGURIDAD</a:t>
            </a:r>
          </a:p>
        </p:txBody>
      </p:sp>
    </p:spTree>
    <p:extLst>
      <p:ext uri="{BB962C8B-B14F-4D97-AF65-F5344CB8AC3E}">
        <p14:creationId xmlns:p14="http://schemas.microsoft.com/office/powerpoint/2010/main" val="425930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274A060-1EDD-4009-BF31-9F0167459F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003" y="1819345"/>
            <a:ext cx="4538317" cy="119048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Almacenar información  comercial, de proyectos o financiera en el equipo local.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FF972C-837C-4C85-9F0C-6CC4B0FF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974" y="555760"/>
            <a:ext cx="2650435" cy="609275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8C98FB-A51A-4F51-9B34-2ADAC2434C0B}"/>
              </a:ext>
            </a:extLst>
          </p:cNvPr>
          <p:cNvSpPr txBox="1"/>
          <p:nvPr/>
        </p:nvSpPr>
        <p:spPr>
          <a:xfrm>
            <a:off x="5148468" y="4492636"/>
            <a:ext cx="3233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Daño con pérdida total del disco duro del portátil.</a:t>
            </a:r>
          </a:p>
        </p:txBody>
      </p:sp>
      <p:pic>
        <p:nvPicPr>
          <p:cNvPr id="6146" name="Picture 2" descr="Resultado de imagen para daÃ±o en el disco duro animado">
            <a:extLst>
              <a:ext uri="{FF2B5EF4-FFF2-40B4-BE49-F238E27FC236}">
                <a16:creationId xmlns:a16="http://schemas.microsoft.com/office/drawing/2014/main" id="{C9959C86-60C5-4E9F-B6A4-712207C1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97" y="3944117"/>
            <a:ext cx="3233530" cy="19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3F46D40-A9A8-40E9-B40C-F4926924EC18}"/>
              </a:ext>
            </a:extLst>
          </p:cNvPr>
          <p:cNvSpPr/>
          <p:nvPr/>
        </p:nvSpPr>
        <p:spPr>
          <a:xfrm rot="10800000">
            <a:off x="3896276" y="4780811"/>
            <a:ext cx="1027044" cy="419928"/>
          </a:xfrm>
          <a:prstGeom prst="righ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101C51B-E7C1-4E26-9E19-3FE0E32CE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914" r="22539" b="4612"/>
          <a:stretch/>
        </p:blipFill>
        <p:spPr bwMode="auto">
          <a:xfrm>
            <a:off x="6261652" y="1409231"/>
            <a:ext cx="1782417" cy="20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4D09DB6-7AEA-4C75-B2A0-BAE1D097EC23}"/>
              </a:ext>
            </a:extLst>
          </p:cNvPr>
          <p:cNvSpPr/>
          <p:nvPr/>
        </p:nvSpPr>
        <p:spPr>
          <a:xfrm>
            <a:off x="4731026" y="2189671"/>
            <a:ext cx="1205948" cy="449836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84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6ACAF-B7B3-45DC-9BF6-0631463C7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75994"/>
              </p:ext>
            </p:extLst>
          </p:nvPr>
        </p:nvGraphicFramePr>
        <p:xfrm>
          <a:off x="596728" y="1645920"/>
          <a:ext cx="7950543" cy="445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599A099-350F-42C6-8127-AB1375D00754}"/>
              </a:ext>
            </a:extLst>
          </p:cNvPr>
          <p:cNvSpPr txBox="1"/>
          <p:nvPr/>
        </p:nvSpPr>
        <p:spPr>
          <a:xfrm>
            <a:off x="992446" y="2234345"/>
            <a:ext cx="265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9877D6-8596-420E-8102-59212FD8F068}"/>
              </a:ext>
            </a:extLst>
          </p:cNvPr>
          <p:cNvSpPr txBox="1"/>
          <p:nvPr/>
        </p:nvSpPr>
        <p:spPr>
          <a:xfrm>
            <a:off x="5633447" y="2234345"/>
            <a:ext cx="189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E7A20"/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83A09-5BEA-4AFA-A0A4-B4778AA41CF1}"/>
              </a:ext>
            </a:extLst>
          </p:cNvPr>
          <p:cNvSpPr txBox="1"/>
          <p:nvPr/>
        </p:nvSpPr>
        <p:spPr>
          <a:xfrm>
            <a:off x="826475" y="889194"/>
            <a:ext cx="74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INFORMACIÓN VÍA CORREO</a:t>
            </a:r>
          </a:p>
        </p:txBody>
      </p:sp>
    </p:spTree>
    <p:extLst>
      <p:ext uri="{BB962C8B-B14F-4D97-AF65-F5344CB8AC3E}">
        <p14:creationId xmlns:p14="http://schemas.microsoft.com/office/powerpoint/2010/main" val="3769544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430D678-E916-4AC4-88D1-973C052B91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87" y="1762541"/>
            <a:ext cx="4876869" cy="157010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Envío de un contrato vía correo electrónico a una persona equivocada por diligenciar mal el correo.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BAC93D-BC13-4B97-A1F3-8FFB0EE5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722" y="543664"/>
            <a:ext cx="2676940" cy="556266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79DE30-EC94-41DD-B69B-2918B64FAFBE}"/>
              </a:ext>
            </a:extLst>
          </p:cNvPr>
          <p:cNvSpPr txBox="1"/>
          <p:nvPr/>
        </p:nvSpPr>
        <p:spPr>
          <a:xfrm>
            <a:off x="4068418" y="3995259"/>
            <a:ext cx="5075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Secuestro de información Aprovechamiento de información para fines comerciales</a:t>
            </a:r>
          </a:p>
          <a:p>
            <a:pPr algn="ctr"/>
            <a:r>
              <a:rPr lang="es-CO" sz="2400" dirty="0">
                <a:latin typeface="Maiandra GD" panose="020E0502030308020204" pitchFamily="34" charset="0"/>
              </a:rPr>
              <a:t>Suplantación de personal de OasisCom.</a:t>
            </a:r>
          </a:p>
        </p:txBody>
      </p:sp>
      <p:pic>
        <p:nvPicPr>
          <p:cNvPr id="2050" name="Picture 2" descr="Resultado de imagen para correo con destinatario incorrecto">
            <a:extLst>
              <a:ext uri="{FF2B5EF4-FFF2-40B4-BE49-F238E27FC236}">
                <a16:creationId xmlns:a16="http://schemas.microsoft.com/office/drawing/2014/main" id="{604BB561-5EA8-440A-B55B-C67EC1CD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22" y="1607208"/>
            <a:ext cx="2491166" cy="1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8F4FC983-0E75-456D-9068-1801E48C1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9" y="4090987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A48F7D85-6296-4D55-811D-EA7705F85027}"/>
              </a:ext>
            </a:extLst>
          </p:cNvPr>
          <p:cNvSpPr/>
          <p:nvPr/>
        </p:nvSpPr>
        <p:spPr>
          <a:xfrm>
            <a:off x="3387379" y="4739468"/>
            <a:ext cx="874643" cy="450574"/>
          </a:xfrm>
          <a:prstGeom prst="lef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DE3849B-A626-4601-BDD2-ADCDCBFBE427}"/>
              </a:ext>
            </a:extLst>
          </p:cNvPr>
          <p:cNvSpPr/>
          <p:nvPr/>
        </p:nvSpPr>
        <p:spPr>
          <a:xfrm>
            <a:off x="4916557" y="2139955"/>
            <a:ext cx="887896" cy="407640"/>
          </a:xfrm>
          <a:prstGeom prst="righ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320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1694410-11DD-4823-901B-5499831869BE}"/>
              </a:ext>
            </a:extLst>
          </p:cNvPr>
          <p:cNvSpPr/>
          <p:nvPr/>
        </p:nvSpPr>
        <p:spPr>
          <a:xfrm>
            <a:off x="1237957" y="2898796"/>
            <a:ext cx="66680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dirty="0">
                <a:latin typeface="Maiandra GD" panose="020E0502030308020204" pitchFamily="34" charset="0"/>
              </a:rPr>
              <a:t> </a:t>
            </a:r>
            <a:r>
              <a:rPr lang="es-CO" sz="2800" dirty="0">
                <a:latin typeface="Maiandra GD" panose="020E0502030308020204" pitchFamily="34" charset="0"/>
              </a:rPr>
              <a:t>Toda acción que genere un impacto en la operación con respecto a la Seguridad de la Información teniendo en cuenta la confidencialidad, disponibilidad e integridad de los activos.</a:t>
            </a:r>
            <a:endParaRPr lang="es-ES" sz="2800" dirty="0">
              <a:latin typeface="Maiandra GD" panose="020E0502030308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86F8F6-3E92-4B8F-A728-A50DF2BCF631}"/>
              </a:ext>
            </a:extLst>
          </p:cNvPr>
          <p:cNvSpPr/>
          <p:nvPr/>
        </p:nvSpPr>
        <p:spPr>
          <a:xfrm>
            <a:off x="2229728" y="1819665"/>
            <a:ext cx="4656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accent1">
                    <a:lumMod val="50000"/>
                  </a:schemeClr>
                </a:solidFill>
                <a:latin typeface="Eras Demi ITC" panose="020B0805030504020804" pitchFamily="34" charset="0"/>
              </a:rPr>
              <a:t>¿QUÉ ES UN INCIDENTE?</a:t>
            </a:r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E1B3CF93-71A4-46F6-8770-E16D816E70DE}"/>
              </a:ext>
            </a:extLst>
          </p:cNvPr>
          <p:cNvSpPr/>
          <p:nvPr/>
        </p:nvSpPr>
        <p:spPr>
          <a:xfrm>
            <a:off x="1041009" y="2723766"/>
            <a:ext cx="7061982" cy="2658385"/>
          </a:xfrm>
          <a:prstGeom prst="round2Diag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9ADA61A-9302-4537-A2CC-6D0B471A563F}"/>
              </a:ext>
            </a:extLst>
          </p:cNvPr>
          <p:cNvSpPr/>
          <p:nvPr/>
        </p:nvSpPr>
        <p:spPr>
          <a:xfrm>
            <a:off x="1800664" y="1620689"/>
            <a:ext cx="5514535" cy="896290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062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29BDB-192D-4100-A057-DB35F56CD49B}"/>
              </a:ext>
            </a:extLst>
          </p:cNvPr>
          <p:cNvSpPr txBox="1"/>
          <p:nvPr/>
        </p:nvSpPr>
        <p:spPr>
          <a:xfrm>
            <a:off x="669234" y="2080591"/>
            <a:ext cx="7805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accent5"/>
                </a:solidFill>
                <a:latin typeface="Maiandra GD" panose="020E0502030308020204" pitchFamily="34" charset="0"/>
              </a:rPr>
              <a:t>¿Qué deberíamos reportar?</a:t>
            </a:r>
          </a:p>
        </p:txBody>
      </p:sp>
    </p:spTree>
    <p:extLst>
      <p:ext uri="{BB962C8B-B14F-4D97-AF65-F5344CB8AC3E}">
        <p14:creationId xmlns:p14="http://schemas.microsoft.com/office/powerpoint/2010/main" val="271858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734BA6-4ED9-45E4-B994-675D2047E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6" t="3863" r="14864" b="8986"/>
          <a:stretch/>
        </p:blipFill>
        <p:spPr>
          <a:xfrm>
            <a:off x="119270" y="2666948"/>
            <a:ext cx="2592608" cy="3667590"/>
          </a:xfrm>
          <a:prstGeom prst="rect">
            <a:avLst/>
          </a:prstGeom>
        </p:spPr>
      </p:pic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AA4A17BE-8F06-449D-90CC-D58E815FD912}"/>
              </a:ext>
            </a:extLst>
          </p:cNvPr>
          <p:cNvSpPr/>
          <p:nvPr/>
        </p:nvSpPr>
        <p:spPr>
          <a:xfrm>
            <a:off x="3084547" y="452102"/>
            <a:ext cx="5701644" cy="3232003"/>
          </a:xfrm>
          <a:prstGeom prst="cloudCallout">
            <a:avLst>
              <a:gd name="adj1" fmla="val -54458"/>
              <a:gd name="adj2" fmla="val 39588"/>
            </a:avLst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lumMod val="75000"/>
                <a:alpha val="5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E671BC-539D-4FF8-B2C1-8C8AFB624904}"/>
              </a:ext>
            </a:extLst>
          </p:cNvPr>
          <p:cNvSpPr txBox="1"/>
          <p:nvPr/>
        </p:nvSpPr>
        <p:spPr>
          <a:xfrm>
            <a:off x="3576484" y="939756"/>
            <a:ext cx="4585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tx2"/>
                </a:solidFill>
                <a:latin typeface="Maiandra GD" panose="020E0502030308020204" pitchFamily="34" charset="0"/>
                <a:cs typeface="Arial" panose="020B0604020202020204" pitchFamily="34" charset="0"/>
              </a:rPr>
              <a:t>“¿Se debe reportar terceros sin acompañamiento? ¿Por qué?”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23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F15EFA-FFE1-43E9-85A0-F4C99EE2F76E}"/>
              </a:ext>
            </a:extLst>
          </p:cNvPr>
          <p:cNvSpPr txBox="1"/>
          <p:nvPr/>
        </p:nvSpPr>
        <p:spPr>
          <a:xfrm>
            <a:off x="4227443" y="1874728"/>
            <a:ext cx="41346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¡SÍ</a:t>
            </a:r>
            <a:r>
              <a:rPr lang="es-CO" sz="2800" dirty="0">
                <a:solidFill>
                  <a:schemeClr val="accent6"/>
                </a:solidFill>
                <a:latin typeface="Maiandra GD" panose="020E0502030308020204" pitchFamily="34" charset="0"/>
              </a:rPr>
              <a:t>! </a:t>
            </a:r>
            <a:r>
              <a:rPr lang="es-CO" sz="2800" dirty="0">
                <a:latin typeface="Maiandra GD" panose="020E0502030308020204" pitchFamily="34" charset="0"/>
              </a:rPr>
              <a:t>Es una política del SGSI que todo visitante esté acompañado, además, estaría en riesgo la información tanto digital como física de OasisCom.</a:t>
            </a:r>
          </a:p>
        </p:txBody>
      </p:sp>
      <p:pic>
        <p:nvPicPr>
          <p:cNvPr id="3078" name="Picture 6" descr="Imagen relacionada">
            <a:extLst>
              <a:ext uri="{FF2B5EF4-FFF2-40B4-BE49-F238E27FC236}">
                <a16:creationId xmlns:a16="http://schemas.microsoft.com/office/drawing/2014/main" id="{CC26B5A2-0581-4491-8E0A-B4B75B426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47563" y="952723"/>
            <a:ext cx="3779880" cy="49525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6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rgbClr val="169701"/>
          </a:fgClr>
          <a:bgClr>
            <a:srgbClr val="B6D88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6"/>
          <a:stretch/>
        </p:blipFill>
        <p:spPr>
          <a:xfrm>
            <a:off x="0" y="-7245"/>
            <a:ext cx="9150350" cy="6871595"/>
          </a:xfrm>
          <a:prstGeom prst="rect">
            <a:avLst/>
          </a:prstGeom>
        </p:spPr>
      </p:pic>
      <p:pic>
        <p:nvPicPr>
          <p:cNvPr id="1028" name="Picture 4" descr="Resultado de imagen para REDES PRIVADAS VPN">
            <a:extLst>
              <a:ext uri="{FF2B5EF4-FFF2-40B4-BE49-F238E27FC236}">
                <a16:creationId xmlns:a16="http://schemas.microsoft.com/office/drawing/2014/main" id="{5C2FDD68-1346-4391-99AF-AB28FF61CBD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5" y="1414328"/>
            <a:ext cx="4459495" cy="445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D8C7171-B52B-4D24-B276-8934AA28DC95}"/>
              </a:ext>
            </a:extLst>
          </p:cNvPr>
          <p:cNvSpPr txBox="1"/>
          <p:nvPr/>
        </p:nvSpPr>
        <p:spPr>
          <a:xfrm>
            <a:off x="4452731" y="984177"/>
            <a:ext cx="44594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chemeClr val="tx2"/>
                </a:solidFill>
                <a:latin typeface="Maiandra GD" panose="020E0502030308020204" pitchFamily="34" charset="0"/>
              </a:rPr>
              <a:t>“¿Los visitantes pueden tener acceso a las redes privadas?”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96B043C-FB42-4395-B447-8AECCC58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1"/>
            <a:ext cx="2555773" cy="7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0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C49BC5A4-F5BF-4094-9BFD-53A37586F1A5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39133" y="1028188"/>
            <a:ext cx="3664722" cy="48016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2C92F0-BAAE-4294-A416-6F441CE0D642}"/>
              </a:ext>
            </a:extLst>
          </p:cNvPr>
          <p:cNvSpPr txBox="1"/>
          <p:nvPr/>
        </p:nvSpPr>
        <p:spPr>
          <a:xfrm>
            <a:off x="4572000" y="1443841"/>
            <a:ext cx="3834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FF0000"/>
                </a:solidFill>
                <a:latin typeface="Maiandra GD" panose="020E0502030308020204" pitchFamily="34" charset="0"/>
              </a:rPr>
              <a:t>¡No! </a:t>
            </a:r>
            <a:r>
              <a:rPr lang="es-CO" sz="2800" dirty="0">
                <a:latin typeface="Maiandra GD" panose="020E0502030308020204" pitchFamily="34" charset="0"/>
              </a:rPr>
              <a:t>las redes privadas de OasisCom son para uso exclusivo de los colaboradores, los visitantes deben acceder por la Red de Invitados, la cual tiene algunas restricciones de seguridad.</a:t>
            </a:r>
          </a:p>
        </p:txBody>
      </p:sp>
    </p:spTree>
    <p:extLst>
      <p:ext uri="{BB962C8B-B14F-4D97-AF65-F5344CB8AC3E}">
        <p14:creationId xmlns:p14="http://schemas.microsoft.com/office/powerpoint/2010/main" val="403167528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02fa432-6215-4541-85af-3b7ae8b05848">USSZ4SWZ5FZF-5-515</_dlc_DocId>
    <_dlc_DocIdUrl xmlns="002fa432-6215-4541-85af-3b7ae8b05848">
      <Url>https://oasiserp.sharepoint.com/sites/OasisKB/evidenciasdeprocesos/Administrativo/_layouts/15/DocIdRedir.aspx?ID=USSZ4SWZ5FZF-5-515</Url>
      <Description>USSZ4SWZ5FZF-5-515</Description>
    </_dlc_DocIdUrl>
    <SharedWithUsers xmlns="607b4b47-4cf9-4ae7-b479-883017a55347">
      <UserInfo>
        <DisplayName/>
        <AccountId xsi:nil="true"/>
        <AccountType/>
      </UserInfo>
    </SharedWithUsers>
    <A_x00f1_o xmlns="97f92a9b-43e2-4668-ba1c-99f7a82d55e9">2019</A_x00f1_o>
    <Mes xmlns="97f92a9b-43e2-4668-ba1c-99f7a82d55e9">Enero</Me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52B954FEEE1E6459DBAA94493BC84CF" ma:contentTypeVersion="12" ma:contentTypeDescription="Crear nuevo documento." ma:contentTypeScope="" ma:versionID="d77e199a7fe0bc80bcd0e1863deb6432">
  <xsd:schema xmlns:xsd="http://www.w3.org/2001/XMLSchema" xmlns:xs="http://www.w3.org/2001/XMLSchema" xmlns:p="http://schemas.microsoft.com/office/2006/metadata/properties" xmlns:ns2="002fa432-6215-4541-85af-3b7ae8b05848" xmlns:ns3="97f92a9b-43e2-4668-ba1c-99f7a82d55e9" xmlns:ns4="607b4b47-4cf9-4ae7-b479-883017a55347" targetNamespace="http://schemas.microsoft.com/office/2006/metadata/properties" ma:root="true" ma:fieldsID="b23bd69c5bb429eb1498364e4161c4fc" ns2:_="" ns3:_="" ns4:_="">
    <xsd:import namespace="002fa432-6215-4541-85af-3b7ae8b05848"/>
    <xsd:import namespace="97f92a9b-43e2-4668-ba1c-99f7a82d55e9"/>
    <xsd:import namespace="607b4b47-4cf9-4ae7-b479-883017a5534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s" minOccurs="0"/>
                <xsd:element ref="ns3:A_x00f1_o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2fa432-6215-4541-85af-3b7ae8b0584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92a9b-43e2-4668-ba1c-99f7a82d5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s" ma:index="17" nillable="true" ma:displayName="Mes" ma:default="Enero" ma:format="Dropdown" ma:internalName="Mes">
      <xsd:simpleType>
        <xsd:restriction base="dms:Choice">
          <xsd:enumeration value="Enero"/>
          <xsd:enumeration value="Febrero"/>
          <xsd:enumeration value="Marzo"/>
          <xsd:enumeration value="Abril"/>
          <xsd:enumeration value="Mayo"/>
          <xsd:enumeration value="Junio"/>
          <xsd:enumeration value="Julio"/>
          <xsd:enumeration value="Agosto"/>
          <xsd:enumeration value="Septiembre"/>
          <xsd:enumeration value="Octubre"/>
          <xsd:enumeration value="Noviembre"/>
          <xsd:enumeration value="Diciembre"/>
        </xsd:restriction>
      </xsd:simpleType>
    </xsd:element>
    <xsd:element name="A_x00f1_o" ma:index="18" nillable="true" ma:displayName="Año" ma:default="2019" ma:format="Dropdown" ma:internalName="A_x00f1_o">
      <xsd:simpleType>
        <xsd:restriction base="dms:Choice">
          <xsd:enumeration value="2017"/>
          <xsd:enumeration value="2018"/>
          <xsd:enumeration value="2019"/>
          <xsd:enumeration value="2020"/>
          <xsd:enumeration value="2021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b4b47-4cf9-4ae7-b479-883017a5534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24CDAE-F30B-4531-A1BA-B1B0CB171C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8D48DD6-A3F2-44AE-A451-A9FE4DA624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42D79-9325-4BA6-BC82-52E5D516C736}">
  <ds:schemaRefs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607b4b47-4cf9-4ae7-b479-883017a55347"/>
    <ds:schemaRef ds:uri="97f92a9b-43e2-4668-ba1c-99f7a82d55e9"/>
    <ds:schemaRef ds:uri="002fa432-6215-4541-85af-3b7ae8b05848"/>
  </ds:schemaRefs>
</ds:datastoreItem>
</file>

<file path=customXml/itemProps4.xml><?xml version="1.0" encoding="utf-8"?>
<ds:datastoreItem xmlns:ds="http://schemas.openxmlformats.org/officeDocument/2006/customXml" ds:itemID="{470EC491-4EFC-4F56-B766-032040312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2fa432-6215-4541-85af-3b7ae8b05848"/>
    <ds:schemaRef ds:uri="97f92a9b-43e2-4668-ba1c-99f7a82d55e9"/>
    <ds:schemaRef ds:uri="607b4b47-4cf9-4ae7-b479-883017a55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5245</TotalTime>
  <Words>1032</Words>
  <Application>Microsoft Office PowerPoint</Application>
  <PresentationFormat>Presentación en pantalla (4:3)</PresentationFormat>
  <Paragraphs>124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Eras Demi ITC</vt:lpstr>
      <vt:lpstr>Maiandra GD</vt:lpstr>
      <vt:lpstr>Wingdings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MILDRET LORENA PADILLA AMORTEGUI</dc:creator>
  <cp:lastModifiedBy>Maira Gutiérrez</cp:lastModifiedBy>
  <cp:revision>90</cp:revision>
  <dcterms:created xsi:type="dcterms:W3CDTF">2019-08-15T19:53:42Z</dcterms:created>
  <dcterms:modified xsi:type="dcterms:W3CDTF">2020-04-06T21:47:22Z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0x010100252B954FEEE1E6459DBAA94493BC84CF</vt:lpwstr>
  </property>
  <property fmtid="{D5CDD505-2E9C-101B-9397-08002B2CF9AE}" pid="3" name="_dlc_DocIdItemGuid">
    <vt:lpwstr>5782e0af-c4db-42e0-aae9-7f75393ef92d</vt:lpwstr>
  </property>
</Properties>
</file>